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306" r:id="rId3"/>
    <p:sldId id="324" r:id="rId4"/>
    <p:sldId id="325" r:id="rId5"/>
    <p:sldId id="322" r:id="rId6"/>
    <p:sldId id="288" r:id="rId7"/>
    <p:sldId id="298" r:id="rId8"/>
    <p:sldId id="284" r:id="rId9"/>
    <p:sldId id="299" r:id="rId10"/>
    <p:sldId id="265" r:id="rId11"/>
    <p:sldId id="259" r:id="rId12"/>
    <p:sldId id="258" r:id="rId13"/>
    <p:sldId id="290" r:id="rId14"/>
    <p:sldId id="291" r:id="rId15"/>
    <p:sldId id="292" r:id="rId16"/>
    <p:sldId id="321" r:id="rId17"/>
    <p:sldId id="296" r:id="rId18"/>
    <p:sldId id="283" r:id="rId19"/>
    <p:sldId id="300" r:id="rId20"/>
    <p:sldId id="287" r:id="rId21"/>
    <p:sldId id="301" r:id="rId22"/>
    <p:sldId id="308" r:id="rId23"/>
    <p:sldId id="313" r:id="rId24"/>
    <p:sldId id="310" r:id="rId25"/>
    <p:sldId id="311" r:id="rId26"/>
    <p:sldId id="316" r:id="rId27"/>
    <p:sldId id="317" r:id="rId28"/>
    <p:sldId id="314" r:id="rId29"/>
    <p:sldId id="315" r:id="rId30"/>
    <p:sldId id="318" r:id="rId31"/>
    <p:sldId id="319" r:id="rId32"/>
    <p:sldId id="320" r:id="rId33"/>
    <p:sldId id="323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39DAF-7FC0-45AB-BA5E-1E940FC468F8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53E9B-17A4-40D4-80A9-589DDD3BA6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725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78D012B-163E-EEE2-875C-CC2A8BCA1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3485AD60-8FB7-434B-7898-6B9CA61338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E8E2D3B7-AD06-2D43-6F03-0B49CBEE81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340B6EA-374F-B490-9CBB-E4820B998E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53E9B-17A4-40D4-80A9-589DDD3BA62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859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C7FEDFB-8A49-1D8C-E5A5-A34FDEEC7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ED41A2F7-C0AA-6F50-CB49-7162AD8AD8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8703A66C-1032-7478-EBD6-6CDFD5A0C3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01D20D1-9659-5A5E-524F-608E5B74A8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53E9B-17A4-40D4-80A9-589DDD3BA62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31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53E9B-17A4-40D4-80A9-589DDD3BA62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835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2B5AAD-0D88-005A-9D3C-69285835A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4F7D8B5-115B-E228-FAB7-FA6564CAE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DF9AE89-63EC-B657-B36B-34FD8F46A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0CEA-8255-4273-A510-FDB2EDAB3131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4128A9C-BB47-8D09-AF46-B896221F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C3F4DDD-D2DB-63A1-F50D-9ADF55367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8B5D-F990-4DEC-A58E-864697217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60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FE7925-5433-06FE-F0DD-E72BB8106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E1E8FA5-9922-8025-098F-450D3A647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C82E7AD-2C17-8E6B-3166-7026D75EA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0CEA-8255-4273-A510-FDB2EDAB3131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9DF49B-50F5-0C25-176A-8A29F4391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7E6556-97FA-6A89-1DA5-1197B911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8B5D-F990-4DEC-A58E-864697217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03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BB3A3C6-E8E7-47E9-B385-C3E085B646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F3AFD4C-9FC6-F663-7970-D3B835F3A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9BDDEED-BBAB-8844-5442-4B6262957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0CEA-8255-4273-A510-FDB2EDAB3131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35608E-60BA-57E1-230F-37A90D90C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B8BDC24-99E3-BCDE-B28B-248947886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8B5D-F990-4DEC-A58E-864697217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49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88A311-FB86-AF18-F994-7B0BD068F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B3B260-BB02-761D-CA72-5808D831E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06CCE59-8A0F-2143-CBD3-439362CA9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0CEA-8255-4273-A510-FDB2EDAB3131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424E96C-AFBA-4584-5FAF-344DB5F7A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06D0E94-CB42-6C01-9FD3-014ADDAF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8B5D-F990-4DEC-A58E-864697217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78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6F02CA-2F79-74F9-92B2-0889D78FB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BA63A3F-898E-3AE9-AE31-016419818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F8BB04-186E-D76C-6757-783EA683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0CEA-8255-4273-A510-FDB2EDAB3131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29C402-6CF5-4743-8C37-A1D49974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C85E51-6306-60E5-3441-FDE6023BD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8B5D-F990-4DEC-A58E-864697217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29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F8420F-62EF-744C-DB20-F4F818662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3BD42E-EAC2-DCC8-EB17-7C93F8D01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4EB7FD5-0365-95DD-37B8-1A473A44C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865C607-1904-518C-B298-ECBC417FE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0CEA-8255-4273-A510-FDB2EDAB3131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6833DA8-1FFB-4D14-330A-E6DEBEBB2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70C178F-0325-3731-E77B-C97B968AF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8B5D-F990-4DEC-A58E-864697217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35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941D96-7244-F42D-265A-9F4A587D2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80CF2C-7215-9DF2-E804-61B140724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0DDE21A-F138-0357-15C6-B4C709386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9994AB0-398B-B3E9-8099-7EF1566E1E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702C77F-FF05-ABDE-CBDB-1F359E6D93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1F223EF-F98A-86E0-4B21-9744BCF04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0CEA-8255-4273-A510-FDB2EDAB3131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B9BD857-FE56-CF82-A99B-003806DD8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EF43545-1247-D577-C6F7-F2FC64BC8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8B5D-F990-4DEC-A58E-864697217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51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BD371A-C36D-638E-BB03-6C28C695E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31E4E32-102E-A7AB-0F91-690A7C767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0CEA-8255-4273-A510-FDB2EDAB3131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4F63F75-DD9A-76F6-78B0-41DA4427D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C2B3779-5E8A-D7E9-1CDE-4519B8EC8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8B5D-F990-4DEC-A58E-864697217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20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70900DE-D2CD-C391-E1FD-8C512E6F1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0CEA-8255-4273-A510-FDB2EDAB3131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CF00EDF-AED3-046F-1F12-68C350E4A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CCA5594-A163-CB8D-BBB1-592F24102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8B5D-F990-4DEC-A58E-864697217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30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E6735D-F6DF-954F-E174-78B9B6B02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9C874D-41A3-CC9E-46A4-FE888A76B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39AE420-E220-4758-9EE8-D1F1F9989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B8263EF-D3FC-D03A-6574-D88811C89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0CEA-8255-4273-A510-FDB2EDAB3131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E92B854-D9B0-446B-E51C-4CDE9966C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799655F-05E5-BEE4-FBF9-21687E5CD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8B5D-F990-4DEC-A58E-864697217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08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1FE8A9-4939-2A56-D7E9-FC5357773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6B4234A-79A9-F690-0D0A-0DD930E41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4CE144D-36BF-A957-D389-244A3A118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643689C-3019-A3AA-B164-8CF1AA46F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0CEA-8255-4273-A510-FDB2EDAB3131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DB169ED-B777-9A6D-02EE-C1B73FF08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CDFFDE2-2116-691A-1776-EFA067035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8B5D-F990-4DEC-A58E-864697217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909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B8D589-EA20-257A-62A1-EEF4C0E99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9CDC839-9BB8-2C14-AA73-19F67C3C0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798865-8CCB-49F5-0207-8BDD7AEA6B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FD0CEA-8255-4273-A510-FDB2EDAB3131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995F12-6CA5-CDC1-92BD-D5F5EF1BB2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572B28-B047-78B0-D991-79C6C34673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DC8B5D-F990-4DEC-A58E-864697217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34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F9F290-C3C2-CF68-6C38-FEC811C8D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182" y="1895220"/>
            <a:ext cx="11083636" cy="2406222"/>
          </a:xfrm>
        </p:spPr>
        <p:txBody>
          <a:bodyPr>
            <a:normAutofit/>
          </a:bodyPr>
          <a:lstStyle/>
          <a:p>
            <a:r>
              <a:rPr lang="ru-RU" sz="7200" b="1" dirty="0">
                <a:ea typeface="ADLaM Display" panose="020F0502020204030204" pitchFamily="2" charset="0"/>
                <a:cs typeface="ADLaM Display" panose="020F0502020204030204" pitchFamily="2" charset="0"/>
              </a:rPr>
              <a:t>Индустриальный парк «Машзавод»</a:t>
            </a:r>
          </a:p>
        </p:txBody>
      </p:sp>
      <p:pic>
        <p:nvPicPr>
          <p:cNvPr id="5" name="Рисунок 4" descr="Изображение выглядит как текст, Шрифт, дизайн, руковод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D6932370-0FE1-14A2-72D1-2C0BD796B0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481" y="248000"/>
            <a:ext cx="3799326" cy="73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64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3EABADF-2ADF-1BD1-301E-CAFDD407A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на открытом воздухе, небо, дерево, дом&#10;&#10;Автоматически созданное описание">
            <a:extLst>
              <a:ext uri="{FF2B5EF4-FFF2-40B4-BE49-F238E27FC236}">
                <a16:creationId xmlns:a16="http://schemas.microsoft.com/office/drawing/2014/main" xmlns="" id="{86FF962F-C8F9-CCCB-E85F-F8755605F5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47"/>
          <a:stretch/>
        </p:blipFill>
        <p:spPr>
          <a:xfrm>
            <a:off x="4532958" y="1394837"/>
            <a:ext cx="7099300" cy="2557732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Шрифт, дизайн, руковод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5050D9D7-A484-81AF-8723-8B6FB7734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700" y="147153"/>
            <a:ext cx="2082800" cy="404896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07F97A91-B556-2B5B-A39A-35660BFB9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164959"/>
              </p:ext>
            </p:extLst>
          </p:nvPr>
        </p:nvGraphicFramePr>
        <p:xfrm>
          <a:off x="168442" y="719665"/>
          <a:ext cx="1146381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3816">
                  <a:extLst>
                    <a:ext uri="{9D8B030D-6E8A-4147-A177-3AD203B41FA5}">
                      <a16:colId xmlns:a16="http://schemas.microsoft.com/office/drawing/2014/main" xmlns="" val="2808985485"/>
                    </a:ext>
                  </a:extLst>
                </a:gridCol>
              </a:tblGrid>
              <a:tr h="50755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Индустриальный парк. 1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этап, Реконструкция Корпуса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№1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Было - Стало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8463890"/>
                  </a:ext>
                </a:extLst>
              </a:tr>
            </a:tbl>
          </a:graphicData>
        </a:graphic>
      </p:graphicFrame>
      <p:pic>
        <p:nvPicPr>
          <p:cNvPr id="4" name="Рисунок 3" descr="Изображение выглядит как на открытом воздухе, небо, дерево, дом&#10;&#10;Автоматически созданное описание">
            <a:extLst>
              <a:ext uri="{FF2B5EF4-FFF2-40B4-BE49-F238E27FC236}">
                <a16:creationId xmlns:a16="http://schemas.microsoft.com/office/drawing/2014/main" xmlns="" id="{C64B5033-092E-293B-7A6E-EF27A0650E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53"/>
          <a:stretch/>
        </p:blipFill>
        <p:spPr>
          <a:xfrm>
            <a:off x="290339" y="3952568"/>
            <a:ext cx="7099300" cy="239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91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F2B6C41-2C31-C63C-1AC5-D1A04C00B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8C9D6526-373E-C424-DD79-F7D8624DF106}"/>
              </a:ext>
            </a:extLst>
          </p:cNvPr>
          <p:cNvGraphicFramePr>
            <a:graphicFrameLocks noGrp="1"/>
          </p:cNvGraphicFramePr>
          <p:nvPr/>
        </p:nvGraphicFramePr>
        <p:xfrm>
          <a:off x="368300" y="807720"/>
          <a:ext cx="11506200" cy="457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753100">
                  <a:extLst>
                    <a:ext uri="{9D8B030D-6E8A-4147-A177-3AD203B41FA5}">
                      <a16:colId xmlns:a16="http://schemas.microsoft.com/office/drawing/2014/main" xmlns="" val="4026863265"/>
                    </a:ext>
                  </a:extLst>
                </a:gridCol>
                <a:gridCol w="5753100">
                  <a:extLst>
                    <a:ext uri="{9D8B030D-6E8A-4147-A177-3AD203B41FA5}">
                      <a16:colId xmlns:a16="http://schemas.microsoft.com/office/drawing/2014/main" xmlns="" val="41608395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Было: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Стало: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2974424"/>
                  </a:ext>
                </a:extLst>
              </a:tr>
            </a:tbl>
          </a:graphicData>
        </a:graphic>
      </p:graphicFrame>
      <p:pic>
        <p:nvPicPr>
          <p:cNvPr id="10" name="Рисунок 9" descr="Изображение выглядит как небо, на открытом воздухе, снег, облако&#10;&#10;Автоматически созданное описание">
            <a:extLst>
              <a:ext uri="{FF2B5EF4-FFF2-40B4-BE49-F238E27FC236}">
                <a16:creationId xmlns:a16="http://schemas.microsoft.com/office/drawing/2014/main" xmlns="" id="{2EED2BF9-1F0C-9ABD-6137-B389179B1F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10" y="1264920"/>
            <a:ext cx="4096004" cy="529199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на открытом воздухе, небо, строительство, кирпич&#10;&#10;Автоматически созданное описание">
            <a:extLst>
              <a:ext uri="{FF2B5EF4-FFF2-40B4-BE49-F238E27FC236}">
                <a16:creationId xmlns:a16="http://schemas.microsoft.com/office/drawing/2014/main" xmlns="" id="{63591119-F0C9-00FF-BCB2-E81B26710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146" y="1264920"/>
            <a:ext cx="3019173" cy="536508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, Шрифт, дизайн, руковод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27157B2D-F7CB-22AC-78A0-2E3B0FEF42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700" y="147153"/>
            <a:ext cx="2082800" cy="404896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A81242FA-73D5-D7A0-BF2B-51CFA13B60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843674"/>
              </p:ext>
            </p:extLst>
          </p:nvPr>
        </p:nvGraphicFramePr>
        <p:xfrm>
          <a:off x="168442" y="719665"/>
          <a:ext cx="1146381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3816">
                  <a:extLst>
                    <a:ext uri="{9D8B030D-6E8A-4147-A177-3AD203B41FA5}">
                      <a16:colId xmlns:a16="http://schemas.microsoft.com/office/drawing/2014/main" xmlns="" val="2808985485"/>
                    </a:ext>
                  </a:extLst>
                </a:gridCol>
              </a:tblGrid>
              <a:tr h="50755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Индустриальный парк. 1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этап, Реконструкция Корпуса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№1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Было - Стало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8463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153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92E7FEB-C238-D43B-4F8F-69EA8D2F6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1EF44FE2-B421-1C3E-B869-BA3150888979}"/>
              </a:ext>
            </a:extLst>
          </p:cNvPr>
          <p:cNvGraphicFramePr>
            <a:graphicFrameLocks noGrp="1"/>
          </p:cNvGraphicFramePr>
          <p:nvPr/>
        </p:nvGraphicFramePr>
        <p:xfrm>
          <a:off x="368300" y="807720"/>
          <a:ext cx="11506200" cy="457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753100">
                  <a:extLst>
                    <a:ext uri="{9D8B030D-6E8A-4147-A177-3AD203B41FA5}">
                      <a16:colId xmlns:a16="http://schemas.microsoft.com/office/drawing/2014/main" xmlns="" val="4026863265"/>
                    </a:ext>
                  </a:extLst>
                </a:gridCol>
                <a:gridCol w="5753100">
                  <a:extLst>
                    <a:ext uri="{9D8B030D-6E8A-4147-A177-3AD203B41FA5}">
                      <a16:colId xmlns:a16="http://schemas.microsoft.com/office/drawing/2014/main" xmlns="" val="41608395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Было: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Стало: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2974424"/>
                  </a:ext>
                </a:extLst>
              </a:tr>
            </a:tbl>
          </a:graphicData>
        </a:graphic>
      </p:graphicFrame>
      <p:pic>
        <p:nvPicPr>
          <p:cNvPr id="15" name="Рисунок 14" descr="Изображение выглядит как строительство, промышленность, стальной, ско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FC52DE5-12B4-46AD-BDE1-7CFC3D3FB2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184511"/>
            <a:ext cx="11938000" cy="5673489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текст, Шрифт, дизайн, руковод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B6A87969-7F03-C539-0DA9-BC9E504DD8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700" y="147153"/>
            <a:ext cx="2082800" cy="404896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FFCEC06A-E010-4340-70BD-7EF11FFB6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786228"/>
              </p:ext>
            </p:extLst>
          </p:nvPr>
        </p:nvGraphicFramePr>
        <p:xfrm>
          <a:off x="168442" y="719665"/>
          <a:ext cx="1146381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3816">
                  <a:extLst>
                    <a:ext uri="{9D8B030D-6E8A-4147-A177-3AD203B41FA5}">
                      <a16:colId xmlns:a16="http://schemas.microsoft.com/office/drawing/2014/main" xmlns="" val="2808985485"/>
                    </a:ext>
                  </a:extLst>
                </a:gridCol>
              </a:tblGrid>
              <a:tr h="50755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Индустриальный парк. 1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этап, Реконструкция Корпуса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№1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Было – Стало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8463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8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123EC5C-1409-B139-6B78-252A65A5E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070A7502-FA3D-CAD6-1546-D4CCF6ACF0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035187"/>
              </p:ext>
            </p:extLst>
          </p:nvPr>
        </p:nvGraphicFramePr>
        <p:xfrm>
          <a:off x="168442" y="719665"/>
          <a:ext cx="11463816" cy="507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3816">
                  <a:extLst>
                    <a:ext uri="{9D8B030D-6E8A-4147-A177-3AD203B41FA5}">
                      <a16:colId xmlns:a16="http://schemas.microsoft.com/office/drawing/2014/main" xmlns="" val="2808985485"/>
                    </a:ext>
                  </a:extLst>
                </a:gridCol>
              </a:tblGrid>
              <a:tr h="50755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Индустриальный парк. Развитие 2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этап. 2024 год.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8463890"/>
                  </a:ext>
                </a:extLst>
              </a:tr>
            </a:tbl>
          </a:graphicData>
        </a:graphic>
      </p:graphicFrame>
      <p:pic>
        <p:nvPicPr>
          <p:cNvPr id="8" name="Рисунок 7" descr="Изображение выглядит как текст, Шрифт, дизайн, руковод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C38730F6-D691-9F8D-4E3E-336927259A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458" y="153663"/>
            <a:ext cx="2082800" cy="404896"/>
          </a:xfrm>
          <a:prstGeom prst="rect">
            <a:avLst/>
          </a:prstGeom>
        </p:spPr>
      </p:pic>
      <p:pic>
        <p:nvPicPr>
          <p:cNvPr id="9" name="Рисунок 8" descr="Изображение выглядит как на открытом воздухе, Аэрофотосъемка, строительство, воздуш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E9B5FEC1-818E-CC4E-71DF-507F1C026B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 t="22113" b="3578"/>
          <a:stretch/>
        </p:blipFill>
        <p:spPr>
          <a:xfrm>
            <a:off x="3470935" y="1569796"/>
            <a:ext cx="8000950" cy="4819146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</p:pic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xmlns="" id="{C8A943D0-24F9-1501-1A74-A4569C5A4CCE}"/>
              </a:ext>
            </a:extLst>
          </p:cNvPr>
          <p:cNvSpPr/>
          <p:nvPr/>
        </p:nvSpPr>
        <p:spPr>
          <a:xfrm>
            <a:off x="4213677" y="1678899"/>
            <a:ext cx="6983975" cy="4710044"/>
          </a:xfrm>
          <a:custGeom>
            <a:avLst/>
            <a:gdLst>
              <a:gd name="connsiteX0" fmla="*/ 553250 w 6954050"/>
              <a:gd name="connsiteY0" fmla="*/ 376518 h 4963886"/>
              <a:gd name="connsiteX1" fmla="*/ 2243738 w 6954050"/>
              <a:gd name="connsiteY1" fmla="*/ 330414 h 4963886"/>
              <a:gd name="connsiteX2" fmla="*/ 2750884 w 6954050"/>
              <a:gd name="connsiteY2" fmla="*/ 491778 h 4963886"/>
              <a:gd name="connsiteX3" fmla="*/ 3158138 w 6954050"/>
              <a:gd name="connsiteY3" fmla="*/ 491778 h 4963886"/>
              <a:gd name="connsiteX4" fmla="*/ 3158138 w 6954050"/>
              <a:gd name="connsiteY4" fmla="*/ 307361 h 4963886"/>
              <a:gd name="connsiteX5" fmla="*/ 4249270 w 6954050"/>
              <a:gd name="connsiteY5" fmla="*/ 345782 h 4963886"/>
              <a:gd name="connsiteX6" fmla="*/ 4241586 w 6954050"/>
              <a:gd name="connsiteY6" fmla="*/ 0 h 4963886"/>
              <a:gd name="connsiteX7" fmla="*/ 5970494 w 6954050"/>
              <a:gd name="connsiteY7" fmla="*/ 7684 h 4963886"/>
              <a:gd name="connsiteX8" fmla="*/ 6592901 w 6954050"/>
              <a:gd name="connsiteY8" fmla="*/ 2935301 h 4963886"/>
              <a:gd name="connsiteX9" fmla="*/ 6531428 w 6954050"/>
              <a:gd name="connsiteY9" fmla="*/ 3127402 h 4963886"/>
              <a:gd name="connsiteX10" fmla="*/ 6954050 w 6954050"/>
              <a:gd name="connsiteY10" fmla="*/ 4940834 h 4963886"/>
              <a:gd name="connsiteX11" fmla="*/ 5301983 w 6954050"/>
              <a:gd name="connsiteY11" fmla="*/ 4963886 h 4963886"/>
              <a:gd name="connsiteX12" fmla="*/ 4910097 w 6954050"/>
              <a:gd name="connsiteY12" fmla="*/ 4733365 h 4963886"/>
              <a:gd name="connsiteX13" fmla="*/ 0 w 6954050"/>
              <a:gd name="connsiteY13" fmla="*/ 4771785 h 4963886"/>
              <a:gd name="connsiteX14" fmla="*/ 553250 w 6954050"/>
              <a:gd name="connsiteY14" fmla="*/ 376518 h 496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54050" h="4963886">
                <a:moveTo>
                  <a:pt x="553250" y="376518"/>
                </a:moveTo>
                <a:lnTo>
                  <a:pt x="2243738" y="330414"/>
                </a:lnTo>
                <a:lnTo>
                  <a:pt x="2750884" y="491778"/>
                </a:lnTo>
                <a:lnTo>
                  <a:pt x="3158138" y="491778"/>
                </a:lnTo>
                <a:lnTo>
                  <a:pt x="3158138" y="307361"/>
                </a:lnTo>
                <a:lnTo>
                  <a:pt x="4249270" y="345782"/>
                </a:lnTo>
                <a:lnTo>
                  <a:pt x="4241586" y="0"/>
                </a:lnTo>
                <a:lnTo>
                  <a:pt x="5970494" y="7684"/>
                </a:lnTo>
                <a:lnTo>
                  <a:pt x="6592901" y="2935301"/>
                </a:lnTo>
                <a:lnTo>
                  <a:pt x="6531428" y="3127402"/>
                </a:lnTo>
                <a:lnTo>
                  <a:pt x="6954050" y="4940834"/>
                </a:lnTo>
                <a:lnTo>
                  <a:pt x="5301983" y="4963886"/>
                </a:lnTo>
                <a:lnTo>
                  <a:pt x="4910097" y="4733365"/>
                </a:lnTo>
                <a:lnTo>
                  <a:pt x="0" y="4771785"/>
                </a:lnTo>
                <a:lnTo>
                  <a:pt x="553250" y="376518"/>
                </a:lnTo>
                <a:close/>
              </a:path>
            </a:pathLst>
          </a:custGeom>
          <a:solidFill>
            <a:schemeClr val="accent2">
              <a:alpha val="1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xmlns="" id="{E82E3273-BA34-A7BD-602F-D77E09C05E25}"/>
              </a:ext>
            </a:extLst>
          </p:cNvPr>
          <p:cNvSpPr/>
          <p:nvPr/>
        </p:nvSpPr>
        <p:spPr>
          <a:xfrm>
            <a:off x="3902158" y="2158986"/>
            <a:ext cx="874507" cy="510040"/>
          </a:xfrm>
          <a:custGeom>
            <a:avLst/>
            <a:gdLst>
              <a:gd name="connsiteX0" fmla="*/ 0 w 1305385"/>
              <a:gd name="connsiteY0" fmla="*/ 542334 h 605396"/>
              <a:gd name="connsiteX1" fmla="*/ 75674 w 1305385"/>
              <a:gd name="connsiteY1" fmla="*/ 81981 h 605396"/>
              <a:gd name="connsiteX2" fmla="*/ 334229 w 1305385"/>
              <a:gd name="connsiteY2" fmla="*/ 100900 h 605396"/>
              <a:gd name="connsiteX3" fmla="*/ 315310 w 1305385"/>
              <a:gd name="connsiteY3" fmla="*/ 201799 h 605396"/>
              <a:gd name="connsiteX4" fmla="*/ 485578 w 1305385"/>
              <a:gd name="connsiteY4" fmla="*/ 214411 h 605396"/>
              <a:gd name="connsiteX5" fmla="*/ 517109 w 1305385"/>
              <a:gd name="connsiteY5" fmla="*/ 25225 h 605396"/>
              <a:gd name="connsiteX6" fmla="*/ 1305385 w 1305385"/>
              <a:gd name="connsiteY6" fmla="*/ 0 h 605396"/>
              <a:gd name="connsiteX7" fmla="*/ 1229710 w 1305385"/>
              <a:gd name="connsiteY7" fmla="*/ 592784 h 605396"/>
              <a:gd name="connsiteX8" fmla="*/ 403597 w 1305385"/>
              <a:gd name="connsiteY8" fmla="*/ 605396 h 605396"/>
              <a:gd name="connsiteX9" fmla="*/ 113512 w 1305385"/>
              <a:gd name="connsiteY9" fmla="*/ 599090 h 605396"/>
              <a:gd name="connsiteX10" fmla="*/ 132430 w 1305385"/>
              <a:gd name="connsiteY10" fmla="*/ 542334 h 605396"/>
              <a:gd name="connsiteX11" fmla="*/ 0 w 1305385"/>
              <a:gd name="connsiteY11" fmla="*/ 542334 h 60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05385" h="605396">
                <a:moveTo>
                  <a:pt x="0" y="542334"/>
                </a:moveTo>
                <a:lnTo>
                  <a:pt x="75674" y="81981"/>
                </a:lnTo>
                <a:lnTo>
                  <a:pt x="334229" y="100900"/>
                </a:lnTo>
                <a:lnTo>
                  <a:pt x="315310" y="201799"/>
                </a:lnTo>
                <a:lnTo>
                  <a:pt x="485578" y="214411"/>
                </a:lnTo>
                <a:lnTo>
                  <a:pt x="517109" y="25225"/>
                </a:lnTo>
                <a:lnTo>
                  <a:pt x="1305385" y="0"/>
                </a:lnTo>
                <a:lnTo>
                  <a:pt x="1229710" y="592784"/>
                </a:lnTo>
                <a:lnTo>
                  <a:pt x="403597" y="605396"/>
                </a:lnTo>
                <a:lnTo>
                  <a:pt x="113512" y="599090"/>
                </a:lnTo>
                <a:lnTo>
                  <a:pt x="132430" y="542334"/>
                </a:lnTo>
                <a:lnTo>
                  <a:pt x="0" y="542334"/>
                </a:lnTo>
                <a:close/>
              </a:path>
            </a:pathLst>
          </a:custGeom>
          <a:solidFill>
            <a:schemeClr val="accent5">
              <a:alpha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xmlns="" id="{41234252-AB95-7C05-0546-07B52566A63C}"/>
              </a:ext>
            </a:extLst>
          </p:cNvPr>
          <p:cNvSpPr/>
          <p:nvPr/>
        </p:nvSpPr>
        <p:spPr>
          <a:xfrm>
            <a:off x="4776665" y="5486400"/>
            <a:ext cx="983557" cy="315045"/>
          </a:xfrm>
          <a:custGeom>
            <a:avLst/>
            <a:gdLst>
              <a:gd name="connsiteX0" fmla="*/ 38420 w 983557"/>
              <a:gd name="connsiteY0" fmla="*/ 0 h 315045"/>
              <a:gd name="connsiteX1" fmla="*/ 983557 w 983557"/>
              <a:gd name="connsiteY1" fmla="*/ 7684 h 315045"/>
              <a:gd name="connsiteX2" fmla="*/ 952820 w 983557"/>
              <a:gd name="connsiteY2" fmla="*/ 307361 h 315045"/>
              <a:gd name="connsiteX3" fmla="*/ 0 w 983557"/>
              <a:gd name="connsiteY3" fmla="*/ 315045 h 315045"/>
              <a:gd name="connsiteX4" fmla="*/ 38420 w 983557"/>
              <a:gd name="connsiteY4" fmla="*/ 0 h 31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557" h="315045">
                <a:moveTo>
                  <a:pt x="38420" y="0"/>
                </a:moveTo>
                <a:lnTo>
                  <a:pt x="983557" y="7684"/>
                </a:lnTo>
                <a:lnTo>
                  <a:pt x="952820" y="307361"/>
                </a:lnTo>
                <a:lnTo>
                  <a:pt x="0" y="315045"/>
                </a:lnTo>
                <a:lnTo>
                  <a:pt x="38420" y="0"/>
                </a:lnTo>
                <a:close/>
              </a:path>
            </a:pathLst>
          </a:custGeom>
          <a:solidFill>
            <a:schemeClr val="accent5">
              <a:alpha val="3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98A2B21A-5C74-6571-2997-E6F06B43B17F}"/>
              </a:ext>
            </a:extLst>
          </p:cNvPr>
          <p:cNvSpPr/>
          <p:nvPr/>
        </p:nvSpPr>
        <p:spPr>
          <a:xfrm>
            <a:off x="4964820" y="2158986"/>
            <a:ext cx="2077330" cy="233403"/>
          </a:xfrm>
          <a:custGeom>
            <a:avLst/>
            <a:gdLst>
              <a:gd name="connsiteX0" fmla="*/ 0 w 2082373"/>
              <a:gd name="connsiteY0" fmla="*/ 61472 h 230521"/>
              <a:gd name="connsiteX1" fmla="*/ 0 w 2082373"/>
              <a:gd name="connsiteY1" fmla="*/ 230521 h 230521"/>
              <a:gd name="connsiteX2" fmla="*/ 2082373 w 2082373"/>
              <a:gd name="connsiteY2" fmla="*/ 199784 h 230521"/>
              <a:gd name="connsiteX3" fmla="*/ 2082373 w 2082373"/>
              <a:gd name="connsiteY3" fmla="*/ 0 h 230521"/>
              <a:gd name="connsiteX4" fmla="*/ 0 w 2082373"/>
              <a:gd name="connsiteY4" fmla="*/ 61472 h 23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2373" h="230521">
                <a:moveTo>
                  <a:pt x="0" y="61472"/>
                </a:moveTo>
                <a:lnTo>
                  <a:pt x="0" y="230521"/>
                </a:lnTo>
                <a:lnTo>
                  <a:pt x="2082373" y="199784"/>
                </a:lnTo>
                <a:lnTo>
                  <a:pt x="2082373" y="0"/>
                </a:lnTo>
                <a:lnTo>
                  <a:pt x="0" y="61472"/>
                </a:lnTo>
                <a:close/>
              </a:path>
            </a:pathLst>
          </a:custGeom>
          <a:solidFill>
            <a:schemeClr val="accent5">
              <a:alpha val="1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2C316AF6-C7A1-0B42-BC71-DDE459F09F02}"/>
              </a:ext>
            </a:extLst>
          </p:cNvPr>
          <p:cNvSpPr/>
          <p:nvPr/>
        </p:nvSpPr>
        <p:spPr>
          <a:xfrm>
            <a:off x="9709478" y="2122492"/>
            <a:ext cx="320040" cy="373380"/>
          </a:xfrm>
          <a:custGeom>
            <a:avLst/>
            <a:gdLst>
              <a:gd name="connsiteX0" fmla="*/ 0 w 320040"/>
              <a:gd name="connsiteY0" fmla="*/ 15240 h 373380"/>
              <a:gd name="connsiteX1" fmla="*/ 83820 w 320040"/>
              <a:gd name="connsiteY1" fmla="*/ 373380 h 373380"/>
              <a:gd name="connsiteX2" fmla="*/ 320040 w 320040"/>
              <a:gd name="connsiteY2" fmla="*/ 350520 h 373380"/>
              <a:gd name="connsiteX3" fmla="*/ 220980 w 320040"/>
              <a:gd name="connsiteY3" fmla="*/ 0 h 373380"/>
              <a:gd name="connsiteX4" fmla="*/ 0 w 320040"/>
              <a:gd name="connsiteY4" fmla="*/ 15240 h 37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040" h="373380">
                <a:moveTo>
                  <a:pt x="0" y="15240"/>
                </a:moveTo>
                <a:lnTo>
                  <a:pt x="83820" y="373380"/>
                </a:lnTo>
                <a:lnTo>
                  <a:pt x="320040" y="350520"/>
                </a:lnTo>
                <a:lnTo>
                  <a:pt x="220980" y="0"/>
                </a:lnTo>
                <a:lnTo>
                  <a:pt x="0" y="15240"/>
                </a:lnTo>
                <a:close/>
              </a:path>
            </a:pathLst>
          </a:custGeom>
          <a:solidFill>
            <a:schemeClr val="accent5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xmlns="" id="{E638F53B-4EA4-2075-8DFA-BCF44FDBAC59}"/>
              </a:ext>
            </a:extLst>
          </p:cNvPr>
          <p:cNvSpPr/>
          <p:nvPr/>
        </p:nvSpPr>
        <p:spPr>
          <a:xfrm>
            <a:off x="4776665" y="2414006"/>
            <a:ext cx="2337209" cy="3696484"/>
          </a:xfrm>
          <a:custGeom>
            <a:avLst/>
            <a:gdLst>
              <a:gd name="connsiteX0" fmla="*/ 358140 w 2453640"/>
              <a:gd name="connsiteY0" fmla="*/ 22860 h 3901440"/>
              <a:gd name="connsiteX1" fmla="*/ 0 w 2453640"/>
              <a:gd name="connsiteY1" fmla="*/ 3215640 h 3901440"/>
              <a:gd name="connsiteX2" fmla="*/ 960120 w 2453640"/>
              <a:gd name="connsiteY2" fmla="*/ 3223260 h 3901440"/>
              <a:gd name="connsiteX3" fmla="*/ 922020 w 2453640"/>
              <a:gd name="connsiteY3" fmla="*/ 3528060 h 3901440"/>
              <a:gd name="connsiteX4" fmla="*/ 922020 w 2453640"/>
              <a:gd name="connsiteY4" fmla="*/ 3543300 h 3901440"/>
              <a:gd name="connsiteX5" fmla="*/ 883920 w 2453640"/>
              <a:gd name="connsiteY5" fmla="*/ 3558540 h 3901440"/>
              <a:gd name="connsiteX6" fmla="*/ 876300 w 2453640"/>
              <a:gd name="connsiteY6" fmla="*/ 3901440 h 3901440"/>
              <a:gd name="connsiteX7" fmla="*/ 2453640 w 2453640"/>
              <a:gd name="connsiteY7" fmla="*/ 3863340 h 3901440"/>
              <a:gd name="connsiteX8" fmla="*/ 2430780 w 2453640"/>
              <a:gd name="connsiteY8" fmla="*/ 3208020 h 3901440"/>
              <a:gd name="connsiteX9" fmla="*/ 2194560 w 2453640"/>
              <a:gd name="connsiteY9" fmla="*/ 3223260 h 3901440"/>
              <a:gd name="connsiteX10" fmla="*/ 2141220 w 2453640"/>
              <a:gd name="connsiteY10" fmla="*/ 0 h 3901440"/>
              <a:gd name="connsiteX11" fmla="*/ 358140 w 2453640"/>
              <a:gd name="connsiteY11" fmla="*/ 2286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3640" h="3901440">
                <a:moveTo>
                  <a:pt x="358140" y="22860"/>
                </a:moveTo>
                <a:lnTo>
                  <a:pt x="0" y="3215640"/>
                </a:lnTo>
                <a:lnTo>
                  <a:pt x="960120" y="3223260"/>
                </a:lnTo>
                <a:lnTo>
                  <a:pt x="922020" y="3528060"/>
                </a:lnTo>
                <a:lnTo>
                  <a:pt x="922020" y="3543300"/>
                </a:lnTo>
                <a:lnTo>
                  <a:pt x="883920" y="3558540"/>
                </a:lnTo>
                <a:lnTo>
                  <a:pt x="876300" y="3901440"/>
                </a:lnTo>
                <a:lnTo>
                  <a:pt x="2453640" y="3863340"/>
                </a:lnTo>
                <a:lnTo>
                  <a:pt x="2430780" y="3208020"/>
                </a:lnTo>
                <a:lnTo>
                  <a:pt x="2194560" y="3223260"/>
                </a:lnTo>
                <a:lnTo>
                  <a:pt x="2141220" y="0"/>
                </a:lnTo>
                <a:lnTo>
                  <a:pt x="358140" y="22860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2AEBF6A-04E4-596B-4B9F-8BC76C9B6FCB}"/>
              </a:ext>
            </a:extLst>
          </p:cNvPr>
          <p:cNvSpPr txBox="1"/>
          <p:nvPr/>
        </p:nvSpPr>
        <p:spPr>
          <a:xfrm>
            <a:off x="305790" y="1555559"/>
            <a:ext cx="2985578" cy="370101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rtl="0" eaLnBrk="1" latinLnBrk="0" hangingPunct="1"/>
            <a:r>
              <a:rPr lang="ru-RU" sz="1600" b="1" i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</a:rPr>
              <a:t>Второй</a:t>
            </a:r>
            <a:r>
              <a:rPr lang="ru-RU" sz="16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ru-RU" sz="1600" b="1" i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</a:rPr>
              <a:t>этап: Завершено</a:t>
            </a:r>
            <a:r>
              <a:rPr lang="ru-RU" sz="16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</a:rPr>
              <a:t>.</a:t>
            </a:r>
          </a:p>
          <a:p>
            <a:pPr algn="l" rtl="0" eaLnBrk="1" latinLnBrk="0" hangingPunct="1"/>
            <a:endParaRPr lang="ru-RU" sz="1600" b="1" dirty="0">
              <a:solidFill>
                <a:schemeClr val="accent1">
                  <a:lumMod val="75000"/>
                </a:schemeClr>
              </a:solidFill>
              <a:effectLst/>
              <a:latin typeface="Aptos" panose="020B0004020202020204" pitchFamily="34" charset="0"/>
            </a:endParaRPr>
          </a:p>
          <a:p>
            <a:pPr algn="l" rtl="0" eaLnBrk="1" latinLnBrk="0" hangingPunct="1"/>
            <a:r>
              <a:rPr lang="ru-RU" sz="16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      1650 кв.м.</a:t>
            </a:r>
          </a:p>
          <a:p>
            <a:pPr algn="l" rtl="0" eaLnBrk="1" latinLnBrk="0" hangingPunct="1"/>
            <a:endParaRPr lang="ru-RU" sz="1600" b="1" i="1" dirty="0">
              <a:solidFill>
                <a:schemeClr val="tx2">
                  <a:lumMod val="75000"/>
                  <a:lumOff val="25000"/>
                </a:schemeClr>
              </a:solidFill>
              <a:latin typeface="Aptos" panose="020B0004020202020204" pitchFamily="34" charset="0"/>
            </a:endParaRPr>
          </a:p>
          <a:p>
            <a:pPr marL="285750" indent="-285750" algn="l" rtl="0" eaLnBrk="1" latinLnBrk="0" hangingPunct="1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Aptos" panose="020B0004020202020204" pitchFamily="34" charset="0"/>
              </a:rPr>
              <a:t>Завершено строительство пристроя к чугунно-литейному заводу (820 кв.м.)</a:t>
            </a:r>
          </a:p>
          <a:p>
            <a:pPr marL="285750" indent="-285750" algn="l" rtl="0" eaLnBrk="1" latinLnBrk="0" hangingPunct="1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285750" indent="-285750" algn="l" rtl="0" eaLnBrk="1" latinLnBrk="0" hangingPunct="1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Завершено строительство пристроя к двухэтажному зданию (830 кв.м.) смешанной конструкции.</a:t>
            </a:r>
          </a:p>
          <a:p>
            <a:pPr>
              <a:buNone/>
            </a:pPr>
            <a:r>
              <a:rPr lang="ru-RU" sz="16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/>
            </a:r>
            <a:br>
              <a:rPr lang="ru-RU" sz="16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ru-RU" sz="1050" dirty="0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xmlns="" id="{53687823-684E-6B7F-875B-7CF6143DDC42}"/>
              </a:ext>
            </a:extLst>
          </p:cNvPr>
          <p:cNvSpPr/>
          <p:nvPr/>
        </p:nvSpPr>
        <p:spPr>
          <a:xfrm>
            <a:off x="7113874" y="5256572"/>
            <a:ext cx="304800" cy="774700"/>
          </a:xfrm>
          <a:custGeom>
            <a:avLst/>
            <a:gdLst>
              <a:gd name="connsiteX0" fmla="*/ 0 w 304800"/>
              <a:gd name="connsiteY0" fmla="*/ 0 h 774700"/>
              <a:gd name="connsiteX1" fmla="*/ 260350 w 304800"/>
              <a:gd name="connsiteY1" fmla="*/ 6350 h 774700"/>
              <a:gd name="connsiteX2" fmla="*/ 304800 w 304800"/>
              <a:gd name="connsiteY2" fmla="*/ 774700 h 774700"/>
              <a:gd name="connsiteX3" fmla="*/ 25400 w 304800"/>
              <a:gd name="connsiteY3" fmla="*/ 755650 h 774700"/>
              <a:gd name="connsiteX4" fmla="*/ 0 w 304800"/>
              <a:gd name="connsiteY4" fmla="*/ 0 h 7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774700">
                <a:moveTo>
                  <a:pt x="0" y="0"/>
                </a:moveTo>
                <a:lnTo>
                  <a:pt x="260350" y="6350"/>
                </a:lnTo>
                <a:lnTo>
                  <a:pt x="304800" y="774700"/>
                </a:lnTo>
                <a:lnTo>
                  <a:pt x="25400" y="7556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8000"/>
            </a:schemeClr>
          </a:solidFill>
          <a:ln>
            <a:solidFill>
              <a:schemeClr val="accent1">
                <a:shade val="15000"/>
                <a:alpha val="12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xmlns="" id="{2C66DAFE-B525-F58F-96D1-F010FBC4EFF3}"/>
              </a:ext>
            </a:extLst>
          </p:cNvPr>
          <p:cNvSpPr/>
          <p:nvPr/>
        </p:nvSpPr>
        <p:spPr>
          <a:xfrm>
            <a:off x="7662514" y="2049051"/>
            <a:ext cx="811925" cy="260131"/>
          </a:xfrm>
          <a:custGeom>
            <a:avLst/>
            <a:gdLst>
              <a:gd name="connsiteX0" fmla="*/ 0 w 811925"/>
              <a:gd name="connsiteY0" fmla="*/ 0 h 260131"/>
              <a:gd name="connsiteX1" fmla="*/ 0 w 811925"/>
              <a:gd name="connsiteY1" fmla="*/ 228600 h 260131"/>
              <a:gd name="connsiteX2" fmla="*/ 811925 w 811925"/>
              <a:gd name="connsiteY2" fmla="*/ 260131 h 260131"/>
              <a:gd name="connsiteX3" fmla="*/ 804042 w 811925"/>
              <a:gd name="connsiteY3" fmla="*/ 23649 h 260131"/>
              <a:gd name="connsiteX4" fmla="*/ 0 w 811925"/>
              <a:gd name="connsiteY4" fmla="*/ 0 h 26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925" h="260131">
                <a:moveTo>
                  <a:pt x="0" y="0"/>
                </a:moveTo>
                <a:lnTo>
                  <a:pt x="0" y="228600"/>
                </a:lnTo>
                <a:lnTo>
                  <a:pt x="811925" y="260131"/>
                </a:lnTo>
                <a:lnTo>
                  <a:pt x="804042" y="23649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41000"/>
            </a:srgbClr>
          </a:solidFill>
          <a:ln>
            <a:solidFill>
              <a:schemeClr val="accent1">
                <a:shade val="15000"/>
                <a:alpha val="44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xmlns="" id="{DB028E29-0FAC-97F5-F445-80D751AC6D08}"/>
              </a:ext>
            </a:extLst>
          </p:cNvPr>
          <p:cNvSpPr/>
          <p:nvPr/>
        </p:nvSpPr>
        <p:spPr>
          <a:xfrm>
            <a:off x="8177259" y="3278329"/>
            <a:ext cx="297180" cy="701040"/>
          </a:xfrm>
          <a:custGeom>
            <a:avLst/>
            <a:gdLst>
              <a:gd name="connsiteX0" fmla="*/ 213360 w 297180"/>
              <a:gd name="connsiteY0" fmla="*/ 0 h 701040"/>
              <a:gd name="connsiteX1" fmla="*/ 0 w 297180"/>
              <a:gd name="connsiteY1" fmla="*/ 0 h 701040"/>
              <a:gd name="connsiteX2" fmla="*/ 60960 w 297180"/>
              <a:gd name="connsiteY2" fmla="*/ 701040 h 701040"/>
              <a:gd name="connsiteX3" fmla="*/ 297180 w 297180"/>
              <a:gd name="connsiteY3" fmla="*/ 678180 h 701040"/>
              <a:gd name="connsiteX4" fmla="*/ 213360 w 297180"/>
              <a:gd name="connsiteY4" fmla="*/ 0 h 70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80" h="701040">
                <a:moveTo>
                  <a:pt x="213360" y="0"/>
                </a:moveTo>
                <a:lnTo>
                  <a:pt x="0" y="0"/>
                </a:lnTo>
                <a:lnTo>
                  <a:pt x="60960" y="701040"/>
                </a:lnTo>
                <a:lnTo>
                  <a:pt x="297180" y="678180"/>
                </a:lnTo>
                <a:lnTo>
                  <a:pt x="213360" y="0"/>
                </a:lnTo>
                <a:close/>
              </a:path>
            </a:pathLst>
          </a:custGeom>
          <a:solidFill>
            <a:srgbClr val="0070C0">
              <a:alpha val="43000"/>
            </a:srgbClr>
          </a:solidFill>
          <a:ln>
            <a:solidFill>
              <a:schemeClr val="accent1">
                <a:shade val="15000"/>
                <a:alpha val="2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xmlns="" id="{591C5890-B546-1CDD-DC8B-381096C2F9FD}"/>
              </a:ext>
            </a:extLst>
          </p:cNvPr>
          <p:cNvSpPr/>
          <p:nvPr/>
        </p:nvSpPr>
        <p:spPr>
          <a:xfrm>
            <a:off x="9549458" y="5359485"/>
            <a:ext cx="457200" cy="883920"/>
          </a:xfrm>
          <a:custGeom>
            <a:avLst/>
            <a:gdLst>
              <a:gd name="connsiteX0" fmla="*/ 297180 w 457200"/>
              <a:gd name="connsiteY0" fmla="*/ 0 h 883920"/>
              <a:gd name="connsiteX1" fmla="*/ 0 w 457200"/>
              <a:gd name="connsiteY1" fmla="*/ 15240 h 883920"/>
              <a:gd name="connsiteX2" fmla="*/ 121920 w 457200"/>
              <a:gd name="connsiteY2" fmla="*/ 883920 h 883920"/>
              <a:gd name="connsiteX3" fmla="*/ 457200 w 457200"/>
              <a:gd name="connsiteY3" fmla="*/ 868680 h 883920"/>
              <a:gd name="connsiteX4" fmla="*/ 297180 w 457200"/>
              <a:gd name="connsiteY4" fmla="*/ 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" h="883920">
                <a:moveTo>
                  <a:pt x="297180" y="0"/>
                </a:moveTo>
                <a:lnTo>
                  <a:pt x="0" y="15240"/>
                </a:lnTo>
                <a:lnTo>
                  <a:pt x="121920" y="883920"/>
                </a:lnTo>
                <a:lnTo>
                  <a:pt x="457200" y="868680"/>
                </a:lnTo>
                <a:lnTo>
                  <a:pt x="297180" y="0"/>
                </a:lnTo>
                <a:close/>
              </a:path>
            </a:pathLst>
          </a:custGeom>
          <a:solidFill>
            <a:srgbClr val="0070C0">
              <a:alpha val="49000"/>
            </a:srgbClr>
          </a:solidFill>
          <a:ln>
            <a:solidFill>
              <a:schemeClr val="accent1">
                <a:shade val="15000"/>
                <a:alpha val="53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F9892B0B-462C-F3A5-98A9-7B4BEF394991}"/>
              </a:ext>
            </a:extLst>
          </p:cNvPr>
          <p:cNvSpPr/>
          <p:nvPr/>
        </p:nvSpPr>
        <p:spPr>
          <a:xfrm>
            <a:off x="4817806" y="2399071"/>
            <a:ext cx="2281084" cy="3342968"/>
          </a:xfrm>
          <a:custGeom>
            <a:avLst/>
            <a:gdLst>
              <a:gd name="connsiteX0" fmla="*/ 324465 w 2281084"/>
              <a:gd name="connsiteY0" fmla="*/ 39329 h 3342968"/>
              <a:gd name="connsiteX1" fmla="*/ 0 w 2281084"/>
              <a:gd name="connsiteY1" fmla="*/ 3028335 h 3342968"/>
              <a:gd name="connsiteX2" fmla="*/ 875071 w 2281084"/>
              <a:gd name="connsiteY2" fmla="*/ 3057832 h 3342968"/>
              <a:gd name="connsiteX3" fmla="*/ 875071 w 2281084"/>
              <a:gd name="connsiteY3" fmla="*/ 3342968 h 3342968"/>
              <a:gd name="connsiteX4" fmla="*/ 2281084 w 2281084"/>
              <a:gd name="connsiteY4" fmla="*/ 3293806 h 3342968"/>
              <a:gd name="connsiteX5" fmla="*/ 2271252 w 2281084"/>
              <a:gd name="connsiteY5" fmla="*/ 3028335 h 3342968"/>
              <a:gd name="connsiteX6" fmla="*/ 2054942 w 2281084"/>
              <a:gd name="connsiteY6" fmla="*/ 3018503 h 3342968"/>
              <a:gd name="connsiteX7" fmla="*/ 2025446 w 2281084"/>
              <a:gd name="connsiteY7" fmla="*/ 0 h 3342968"/>
              <a:gd name="connsiteX8" fmla="*/ 324465 w 2281084"/>
              <a:gd name="connsiteY8" fmla="*/ 39329 h 334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1084" h="3342968">
                <a:moveTo>
                  <a:pt x="324465" y="39329"/>
                </a:moveTo>
                <a:lnTo>
                  <a:pt x="0" y="3028335"/>
                </a:lnTo>
                <a:lnTo>
                  <a:pt x="875071" y="3057832"/>
                </a:lnTo>
                <a:lnTo>
                  <a:pt x="875071" y="3342968"/>
                </a:lnTo>
                <a:lnTo>
                  <a:pt x="2281084" y="3293806"/>
                </a:lnTo>
                <a:lnTo>
                  <a:pt x="2271252" y="3028335"/>
                </a:lnTo>
                <a:lnTo>
                  <a:pt x="2054942" y="3018503"/>
                </a:lnTo>
                <a:lnTo>
                  <a:pt x="2025446" y="0"/>
                </a:lnTo>
                <a:lnTo>
                  <a:pt x="324465" y="39329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xmlns="" id="{0C8E5DC4-5C37-02CD-BA4B-0DE7DEB0F44D}"/>
              </a:ext>
            </a:extLst>
          </p:cNvPr>
          <p:cNvSpPr/>
          <p:nvPr/>
        </p:nvSpPr>
        <p:spPr>
          <a:xfrm>
            <a:off x="7659329" y="2025445"/>
            <a:ext cx="796413" cy="255639"/>
          </a:xfrm>
          <a:custGeom>
            <a:avLst/>
            <a:gdLst>
              <a:gd name="connsiteX0" fmla="*/ 19665 w 796413"/>
              <a:gd name="connsiteY0" fmla="*/ 0 h 255639"/>
              <a:gd name="connsiteX1" fmla="*/ 0 w 796413"/>
              <a:gd name="connsiteY1" fmla="*/ 235974 h 255639"/>
              <a:gd name="connsiteX2" fmla="*/ 796413 w 796413"/>
              <a:gd name="connsiteY2" fmla="*/ 255639 h 255639"/>
              <a:gd name="connsiteX3" fmla="*/ 796413 w 796413"/>
              <a:gd name="connsiteY3" fmla="*/ 39329 h 255639"/>
              <a:gd name="connsiteX4" fmla="*/ 19665 w 796413"/>
              <a:gd name="connsiteY4" fmla="*/ 0 h 25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413" h="255639">
                <a:moveTo>
                  <a:pt x="19665" y="0"/>
                </a:moveTo>
                <a:lnTo>
                  <a:pt x="0" y="235974"/>
                </a:lnTo>
                <a:lnTo>
                  <a:pt x="796413" y="255639"/>
                </a:lnTo>
                <a:lnTo>
                  <a:pt x="796413" y="39329"/>
                </a:lnTo>
                <a:lnTo>
                  <a:pt x="19665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xmlns="" id="{752A7B93-8F24-E8C4-498D-1B0E2BDCC8FE}"/>
              </a:ext>
            </a:extLst>
          </p:cNvPr>
          <p:cNvSpPr/>
          <p:nvPr/>
        </p:nvSpPr>
        <p:spPr>
          <a:xfrm>
            <a:off x="8868697" y="2684206"/>
            <a:ext cx="2143432" cy="3647768"/>
          </a:xfrm>
          <a:custGeom>
            <a:avLst/>
            <a:gdLst>
              <a:gd name="connsiteX0" fmla="*/ 0 w 2143432"/>
              <a:gd name="connsiteY0" fmla="*/ 29497 h 3647768"/>
              <a:gd name="connsiteX1" fmla="*/ 294968 w 2143432"/>
              <a:gd name="connsiteY1" fmla="*/ 1828800 h 3647768"/>
              <a:gd name="connsiteX2" fmla="*/ 1337187 w 2143432"/>
              <a:gd name="connsiteY2" fmla="*/ 1799304 h 3647768"/>
              <a:gd name="connsiteX3" fmla="*/ 1425677 w 2143432"/>
              <a:gd name="connsiteY3" fmla="*/ 2310581 h 3647768"/>
              <a:gd name="connsiteX4" fmla="*/ 698090 w 2143432"/>
              <a:gd name="connsiteY4" fmla="*/ 2330246 h 3647768"/>
              <a:gd name="connsiteX5" fmla="*/ 737419 w 2143432"/>
              <a:gd name="connsiteY5" fmla="*/ 2674375 h 3647768"/>
              <a:gd name="connsiteX6" fmla="*/ 993058 w 2143432"/>
              <a:gd name="connsiteY6" fmla="*/ 2674375 h 3647768"/>
              <a:gd name="connsiteX7" fmla="*/ 1199535 w 2143432"/>
              <a:gd name="connsiteY7" fmla="*/ 3647768 h 3647768"/>
              <a:gd name="connsiteX8" fmla="*/ 2143432 w 2143432"/>
              <a:gd name="connsiteY8" fmla="*/ 3628104 h 3647768"/>
              <a:gd name="connsiteX9" fmla="*/ 1258529 w 2143432"/>
              <a:gd name="connsiteY9" fmla="*/ 0 h 3647768"/>
              <a:gd name="connsiteX10" fmla="*/ 0 w 2143432"/>
              <a:gd name="connsiteY10" fmla="*/ 29497 h 364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3432" h="3647768">
                <a:moveTo>
                  <a:pt x="0" y="29497"/>
                </a:moveTo>
                <a:lnTo>
                  <a:pt x="294968" y="1828800"/>
                </a:lnTo>
                <a:lnTo>
                  <a:pt x="1337187" y="1799304"/>
                </a:lnTo>
                <a:lnTo>
                  <a:pt x="1425677" y="2310581"/>
                </a:lnTo>
                <a:lnTo>
                  <a:pt x="698090" y="2330246"/>
                </a:lnTo>
                <a:lnTo>
                  <a:pt x="737419" y="2674375"/>
                </a:lnTo>
                <a:lnTo>
                  <a:pt x="993058" y="2674375"/>
                </a:lnTo>
                <a:lnTo>
                  <a:pt x="1199535" y="3647768"/>
                </a:lnTo>
                <a:lnTo>
                  <a:pt x="2143432" y="3628104"/>
                </a:lnTo>
                <a:lnTo>
                  <a:pt x="1258529" y="0"/>
                </a:lnTo>
                <a:lnTo>
                  <a:pt x="0" y="29497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xmlns="" id="{5897FD94-5EF3-7022-9DB9-BF832A8F135F}"/>
              </a:ext>
            </a:extLst>
          </p:cNvPr>
          <p:cNvSpPr/>
          <p:nvPr/>
        </p:nvSpPr>
        <p:spPr>
          <a:xfrm>
            <a:off x="8406581" y="3224981"/>
            <a:ext cx="304800" cy="717754"/>
          </a:xfrm>
          <a:custGeom>
            <a:avLst/>
            <a:gdLst>
              <a:gd name="connsiteX0" fmla="*/ 0 w 304800"/>
              <a:gd name="connsiteY0" fmla="*/ 9832 h 717754"/>
              <a:gd name="connsiteX1" fmla="*/ 78658 w 304800"/>
              <a:gd name="connsiteY1" fmla="*/ 717754 h 717754"/>
              <a:gd name="connsiteX2" fmla="*/ 304800 w 304800"/>
              <a:gd name="connsiteY2" fmla="*/ 698090 h 717754"/>
              <a:gd name="connsiteX3" fmla="*/ 226142 w 304800"/>
              <a:gd name="connsiteY3" fmla="*/ 0 h 717754"/>
              <a:gd name="connsiteX4" fmla="*/ 0 w 304800"/>
              <a:gd name="connsiteY4" fmla="*/ 9832 h 71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717754">
                <a:moveTo>
                  <a:pt x="0" y="9832"/>
                </a:moveTo>
                <a:lnTo>
                  <a:pt x="78658" y="717754"/>
                </a:lnTo>
                <a:lnTo>
                  <a:pt x="304800" y="698090"/>
                </a:lnTo>
                <a:lnTo>
                  <a:pt x="226142" y="0"/>
                </a:lnTo>
                <a:lnTo>
                  <a:pt x="0" y="9832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xmlns="" id="{804E8F85-3280-9F86-CAC7-0D317A29C482}"/>
              </a:ext>
            </a:extLst>
          </p:cNvPr>
          <p:cNvSpPr/>
          <p:nvPr/>
        </p:nvSpPr>
        <p:spPr>
          <a:xfrm>
            <a:off x="7846142" y="4572000"/>
            <a:ext cx="363793" cy="1022555"/>
          </a:xfrm>
          <a:custGeom>
            <a:avLst/>
            <a:gdLst>
              <a:gd name="connsiteX0" fmla="*/ 0 w 363793"/>
              <a:gd name="connsiteY0" fmla="*/ 19665 h 1022555"/>
              <a:gd name="connsiteX1" fmla="*/ 49161 w 363793"/>
              <a:gd name="connsiteY1" fmla="*/ 1022555 h 1022555"/>
              <a:gd name="connsiteX2" fmla="*/ 363793 w 363793"/>
              <a:gd name="connsiteY2" fmla="*/ 1022555 h 1022555"/>
              <a:gd name="connsiteX3" fmla="*/ 294968 w 363793"/>
              <a:gd name="connsiteY3" fmla="*/ 0 h 1022555"/>
              <a:gd name="connsiteX4" fmla="*/ 0 w 363793"/>
              <a:gd name="connsiteY4" fmla="*/ 19665 h 1022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793" h="1022555">
                <a:moveTo>
                  <a:pt x="0" y="19665"/>
                </a:moveTo>
                <a:lnTo>
                  <a:pt x="49161" y="1022555"/>
                </a:lnTo>
                <a:lnTo>
                  <a:pt x="363793" y="1022555"/>
                </a:lnTo>
                <a:lnTo>
                  <a:pt x="294968" y="0"/>
                </a:lnTo>
                <a:lnTo>
                  <a:pt x="0" y="19665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832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123EC5C-1409-B139-6B78-252A65A5E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070A7502-FA3D-CAD6-1546-D4CCF6ACF0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859108"/>
              </p:ext>
            </p:extLst>
          </p:nvPr>
        </p:nvGraphicFramePr>
        <p:xfrm>
          <a:off x="168442" y="719665"/>
          <a:ext cx="11463816" cy="507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3816">
                  <a:extLst>
                    <a:ext uri="{9D8B030D-6E8A-4147-A177-3AD203B41FA5}">
                      <a16:colId xmlns:a16="http://schemas.microsoft.com/office/drawing/2014/main" xmlns="" val="2808985485"/>
                    </a:ext>
                  </a:extLst>
                </a:gridCol>
              </a:tblGrid>
              <a:tr h="50755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Индустриальный парк. Развитие 3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этап. 2024 - 2025 год.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8463890"/>
                  </a:ext>
                </a:extLst>
              </a:tr>
            </a:tbl>
          </a:graphicData>
        </a:graphic>
      </p:graphicFrame>
      <p:pic>
        <p:nvPicPr>
          <p:cNvPr id="8" name="Рисунок 7" descr="Изображение выглядит как текст, Шрифт, дизайн, руковод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C38730F6-D691-9F8D-4E3E-336927259A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458" y="153663"/>
            <a:ext cx="2082800" cy="404896"/>
          </a:xfrm>
          <a:prstGeom prst="rect">
            <a:avLst/>
          </a:prstGeom>
        </p:spPr>
      </p:pic>
      <p:pic>
        <p:nvPicPr>
          <p:cNvPr id="9" name="Рисунок 8" descr="Изображение выглядит как на открытом воздухе, Аэрофотосъемка, строительство, воздуш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E9B5FEC1-818E-CC4E-71DF-507F1C026B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 t="22113" b="3578"/>
          <a:stretch/>
        </p:blipFill>
        <p:spPr>
          <a:xfrm>
            <a:off x="3470935" y="1569796"/>
            <a:ext cx="8000950" cy="4819146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</p:pic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xmlns="" id="{C8A943D0-24F9-1501-1A74-A4569C5A4CCE}"/>
              </a:ext>
            </a:extLst>
          </p:cNvPr>
          <p:cNvSpPr/>
          <p:nvPr/>
        </p:nvSpPr>
        <p:spPr>
          <a:xfrm>
            <a:off x="4213677" y="1678899"/>
            <a:ext cx="6983975" cy="4710044"/>
          </a:xfrm>
          <a:custGeom>
            <a:avLst/>
            <a:gdLst>
              <a:gd name="connsiteX0" fmla="*/ 553250 w 6954050"/>
              <a:gd name="connsiteY0" fmla="*/ 376518 h 4963886"/>
              <a:gd name="connsiteX1" fmla="*/ 2243738 w 6954050"/>
              <a:gd name="connsiteY1" fmla="*/ 330414 h 4963886"/>
              <a:gd name="connsiteX2" fmla="*/ 2750884 w 6954050"/>
              <a:gd name="connsiteY2" fmla="*/ 491778 h 4963886"/>
              <a:gd name="connsiteX3" fmla="*/ 3158138 w 6954050"/>
              <a:gd name="connsiteY3" fmla="*/ 491778 h 4963886"/>
              <a:gd name="connsiteX4" fmla="*/ 3158138 w 6954050"/>
              <a:gd name="connsiteY4" fmla="*/ 307361 h 4963886"/>
              <a:gd name="connsiteX5" fmla="*/ 4249270 w 6954050"/>
              <a:gd name="connsiteY5" fmla="*/ 345782 h 4963886"/>
              <a:gd name="connsiteX6" fmla="*/ 4241586 w 6954050"/>
              <a:gd name="connsiteY6" fmla="*/ 0 h 4963886"/>
              <a:gd name="connsiteX7" fmla="*/ 5970494 w 6954050"/>
              <a:gd name="connsiteY7" fmla="*/ 7684 h 4963886"/>
              <a:gd name="connsiteX8" fmla="*/ 6592901 w 6954050"/>
              <a:gd name="connsiteY8" fmla="*/ 2935301 h 4963886"/>
              <a:gd name="connsiteX9" fmla="*/ 6531428 w 6954050"/>
              <a:gd name="connsiteY9" fmla="*/ 3127402 h 4963886"/>
              <a:gd name="connsiteX10" fmla="*/ 6954050 w 6954050"/>
              <a:gd name="connsiteY10" fmla="*/ 4940834 h 4963886"/>
              <a:gd name="connsiteX11" fmla="*/ 5301983 w 6954050"/>
              <a:gd name="connsiteY11" fmla="*/ 4963886 h 4963886"/>
              <a:gd name="connsiteX12" fmla="*/ 4910097 w 6954050"/>
              <a:gd name="connsiteY12" fmla="*/ 4733365 h 4963886"/>
              <a:gd name="connsiteX13" fmla="*/ 0 w 6954050"/>
              <a:gd name="connsiteY13" fmla="*/ 4771785 h 4963886"/>
              <a:gd name="connsiteX14" fmla="*/ 553250 w 6954050"/>
              <a:gd name="connsiteY14" fmla="*/ 376518 h 496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54050" h="4963886">
                <a:moveTo>
                  <a:pt x="553250" y="376518"/>
                </a:moveTo>
                <a:lnTo>
                  <a:pt x="2243738" y="330414"/>
                </a:lnTo>
                <a:lnTo>
                  <a:pt x="2750884" y="491778"/>
                </a:lnTo>
                <a:lnTo>
                  <a:pt x="3158138" y="491778"/>
                </a:lnTo>
                <a:lnTo>
                  <a:pt x="3158138" y="307361"/>
                </a:lnTo>
                <a:lnTo>
                  <a:pt x="4249270" y="345782"/>
                </a:lnTo>
                <a:lnTo>
                  <a:pt x="4241586" y="0"/>
                </a:lnTo>
                <a:lnTo>
                  <a:pt x="5970494" y="7684"/>
                </a:lnTo>
                <a:lnTo>
                  <a:pt x="6592901" y="2935301"/>
                </a:lnTo>
                <a:lnTo>
                  <a:pt x="6531428" y="3127402"/>
                </a:lnTo>
                <a:lnTo>
                  <a:pt x="6954050" y="4940834"/>
                </a:lnTo>
                <a:lnTo>
                  <a:pt x="5301983" y="4963886"/>
                </a:lnTo>
                <a:lnTo>
                  <a:pt x="4910097" y="4733365"/>
                </a:lnTo>
                <a:lnTo>
                  <a:pt x="0" y="4771785"/>
                </a:lnTo>
                <a:lnTo>
                  <a:pt x="553250" y="376518"/>
                </a:lnTo>
                <a:close/>
              </a:path>
            </a:pathLst>
          </a:custGeom>
          <a:solidFill>
            <a:schemeClr val="accent2">
              <a:alpha val="1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xmlns="" id="{E82E3273-BA34-A7BD-602F-D77E09C05E25}"/>
              </a:ext>
            </a:extLst>
          </p:cNvPr>
          <p:cNvSpPr/>
          <p:nvPr/>
        </p:nvSpPr>
        <p:spPr>
          <a:xfrm>
            <a:off x="3902158" y="2158986"/>
            <a:ext cx="874507" cy="510040"/>
          </a:xfrm>
          <a:custGeom>
            <a:avLst/>
            <a:gdLst>
              <a:gd name="connsiteX0" fmla="*/ 0 w 1305385"/>
              <a:gd name="connsiteY0" fmla="*/ 542334 h 605396"/>
              <a:gd name="connsiteX1" fmla="*/ 75674 w 1305385"/>
              <a:gd name="connsiteY1" fmla="*/ 81981 h 605396"/>
              <a:gd name="connsiteX2" fmla="*/ 334229 w 1305385"/>
              <a:gd name="connsiteY2" fmla="*/ 100900 h 605396"/>
              <a:gd name="connsiteX3" fmla="*/ 315310 w 1305385"/>
              <a:gd name="connsiteY3" fmla="*/ 201799 h 605396"/>
              <a:gd name="connsiteX4" fmla="*/ 485578 w 1305385"/>
              <a:gd name="connsiteY4" fmla="*/ 214411 h 605396"/>
              <a:gd name="connsiteX5" fmla="*/ 517109 w 1305385"/>
              <a:gd name="connsiteY5" fmla="*/ 25225 h 605396"/>
              <a:gd name="connsiteX6" fmla="*/ 1305385 w 1305385"/>
              <a:gd name="connsiteY6" fmla="*/ 0 h 605396"/>
              <a:gd name="connsiteX7" fmla="*/ 1229710 w 1305385"/>
              <a:gd name="connsiteY7" fmla="*/ 592784 h 605396"/>
              <a:gd name="connsiteX8" fmla="*/ 403597 w 1305385"/>
              <a:gd name="connsiteY8" fmla="*/ 605396 h 605396"/>
              <a:gd name="connsiteX9" fmla="*/ 113512 w 1305385"/>
              <a:gd name="connsiteY9" fmla="*/ 599090 h 605396"/>
              <a:gd name="connsiteX10" fmla="*/ 132430 w 1305385"/>
              <a:gd name="connsiteY10" fmla="*/ 542334 h 605396"/>
              <a:gd name="connsiteX11" fmla="*/ 0 w 1305385"/>
              <a:gd name="connsiteY11" fmla="*/ 542334 h 60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05385" h="605396">
                <a:moveTo>
                  <a:pt x="0" y="542334"/>
                </a:moveTo>
                <a:lnTo>
                  <a:pt x="75674" y="81981"/>
                </a:lnTo>
                <a:lnTo>
                  <a:pt x="334229" y="100900"/>
                </a:lnTo>
                <a:lnTo>
                  <a:pt x="315310" y="201799"/>
                </a:lnTo>
                <a:lnTo>
                  <a:pt x="485578" y="214411"/>
                </a:lnTo>
                <a:lnTo>
                  <a:pt x="517109" y="25225"/>
                </a:lnTo>
                <a:lnTo>
                  <a:pt x="1305385" y="0"/>
                </a:lnTo>
                <a:lnTo>
                  <a:pt x="1229710" y="592784"/>
                </a:lnTo>
                <a:lnTo>
                  <a:pt x="403597" y="605396"/>
                </a:lnTo>
                <a:lnTo>
                  <a:pt x="113512" y="599090"/>
                </a:lnTo>
                <a:lnTo>
                  <a:pt x="132430" y="542334"/>
                </a:lnTo>
                <a:lnTo>
                  <a:pt x="0" y="542334"/>
                </a:lnTo>
                <a:close/>
              </a:path>
            </a:pathLst>
          </a:custGeom>
          <a:solidFill>
            <a:schemeClr val="accent5">
              <a:alpha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xmlns="" id="{41234252-AB95-7C05-0546-07B52566A63C}"/>
              </a:ext>
            </a:extLst>
          </p:cNvPr>
          <p:cNvSpPr/>
          <p:nvPr/>
        </p:nvSpPr>
        <p:spPr>
          <a:xfrm>
            <a:off x="4776665" y="5486400"/>
            <a:ext cx="983557" cy="315045"/>
          </a:xfrm>
          <a:custGeom>
            <a:avLst/>
            <a:gdLst>
              <a:gd name="connsiteX0" fmla="*/ 38420 w 983557"/>
              <a:gd name="connsiteY0" fmla="*/ 0 h 315045"/>
              <a:gd name="connsiteX1" fmla="*/ 983557 w 983557"/>
              <a:gd name="connsiteY1" fmla="*/ 7684 h 315045"/>
              <a:gd name="connsiteX2" fmla="*/ 952820 w 983557"/>
              <a:gd name="connsiteY2" fmla="*/ 307361 h 315045"/>
              <a:gd name="connsiteX3" fmla="*/ 0 w 983557"/>
              <a:gd name="connsiteY3" fmla="*/ 315045 h 315045"/>
              <a:gd name="connsiteX4" fmla="*/ 38420 w 983557"/>
              <a:gd name="connsiteY4" fmla="*/ 0 h 31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557" h="315045">
                <a:moveTo>
                  <a:pt x="38420" y="0"/>
                </a:moveTo>
                <a:lnTo>
                  <a:pt x="983557" y="7684"/>
                </a:lnTo>
                <a:lnTo>
                  <a:pt x="952820" y="307361"/>
                </a:lnTo>
                <a:lnTo>
                  <a:pt x="0" y="315045"/>
                </a:lnTo>
                <a:lnTo>
                  <a:pt x="38420" y="0"/>
                </a:lnTo>
                <a:close/>
              </a:path>
            </a:pathLst>
          </a:custGeom>
          <a:solidFill>
            <a:schemeClr val="accent5">
              <a:alpha val="3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98A2B21A-5C74-6571-2997-E6F06B43B17F}"/>
              </a:ext>
            </a:extLst>
          </p:cNvPr>
          <p:cNvSpPr/>
          <p:nvPr/>
        </p:nvSpPr>
        <p:spPr>
          <a:xfrm>
            <a:off x="4964820" y="2158986"/>
            <a:ext cx="2077330" cy="233403"/>
          </a:xfrm>
          <a:custGeom>
            <a:avLst/>
            <a:gdLst>
              <a:gd name="connsiteX0" fmla="*/ 0 w 2082373"/>
              <a:gd name="connsiteY0" fmla="*/ 61472 h 230521"/>
              <a:gd name="connsiteX1" fmla="*/ 0 w 2082373"/>
              <a:gd name="connsiteY1" fmla="*/ 230521 h 230521"/>
              <a:gd name="connsiteX2" fmla="*/ 2082373 w 2082373"/>
              <a:gd name="connsiteY2" fmla="*/ 199784 h 230521"/>
              <a:gd name="connsiteX3" fmla="*/ 2082373 w 2082373"/>
              <a:gd name="connsiteY3" fmla="*/ 0 h 230521"/>
              <a:gd name="connsiteX4" fmla="*/ 0 w 2082373"/>
              <a:gd name="connsiteY4" fmla="*/ 61472 h 23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2373" h="230521">
                <a:moveTo>
                  <a:pt x="0" y="61472"/>
                </a:moveTo>
                <a:lnTo>
                  <a:pt x="0" y="230521"/>
                </a:lnTo>
                <a:lnTo>
                  <a:pt x="2082373" y="199784"/>
                </a:lnTo>
                <a:lnTo>
                  <a:pt x="2082373" y="0"/>
                </a:lnTo>
                <a:lnTo>
                  <a:pt x="0" y="61472"/>
                </a:lnTo>
                <a:close/>
              </a:path>
            </a:pathLst>
          </a:custGeom>
          <a:solidFill>
            <a:schemeClr val="accent5">
              <a:alpha val="1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2C316AF6-C7A1-0B42-BC71-DDE459F09F02}"/>
              </a:ext>
            </a:extLst>
          </p:cNvPr>
          <p:cNvSpPr/>
          <p:nvPr/>
        </p:nvSpPr>
        <p:spPr>
          <a:xfrm>
            <a:off x="9709478" y="2122492"/>
            <a:ext cx="320040" cy="373380"/>
          </a:xfrm>
          <a:custGeom>
            <a:avLst/>
            <a:gdLst>
              <a:gd name="connsiteX0" fmla="*/ 0 w 320040"/>
              <a:gd name="connsiteY0" fmla="*/ 15240 h 373380"/>
              <a:gd name="connsiteX1" fmla="*/ 83820 w 320040"/>
              <a:gd name="connsiteY1" fmla="*/ 373380 h 373380"/>
              <a:gd name="connsiteX2" fmla="*/ 320040 w 320040"/>
              <a:gd name="connsiteY2" fmla="*/ 350520 h 373380"/>
              <a:gd name="connsiteX3" fmla="*/ 220980 w 320040"/>
              <a:gd name="connsiteY3" fmla="*/ 0 h 373380"/>
              <a:gd name="connsiteX4" fmla="*/ 0 w 320040"/>
              <a:gd name="connsiteY4" fmla="*/ 15240 h 37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040" h="373380">
                <a:moveTo>
                  <a:pt x="0" y="15240"/>
                </a:moveTo>
                <a:lnTo>
                  <a:pt x="83820" y="373380"/>
                </a:lnTo>
                <a:lnTo>
                  <a:pt x="320040" y="350520"/>
                </a:lnTo>
                <a:lnTo>
                  <a:pt x="220980" y="0"/>
                </a:lnTo>
                <a:lnTo>
                  <a:pt x="0" y="15240"/>
                </a:lnTo>
                <a:close/>
              </a:path>
            </a:pathLst>
          </a:custGeom>
          <a:solidFill>
            <a:schemeClr val="accent5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xmlns="" id="{E638F53B-4EA4-2075-8DFA-BCF44FDBAC59}"/>
              </a:ext>
            </a:extLst>
          </p:cNvPr>
          <p:cNvSpPr/>
          <p:nvPr/>
        </p:nvSpPr>
        <p:spPr>
          <a:xfrm>
            <a:off x="4776665" y="2414006"/>
            <a:ext cx="2337209" cy="3696484"/>
          </a:xfrm>
          <a:custGeom>
            <a:avLst/>
            <a:gdLst>
              <a:gd name="connsiteX0" fmla="*/ 358140 w 2453640"/>
              <a:gd name="connsiteY0" fmla="*/ 22860 h 3901440"/>
              <a:gd name="connsiteX1" fmla="*/ 0 w 2453640"/>
              <a:gd name="connsiteY1" fmla="*/ 3215640 h 3901440"/>
              <a:gd name="connsiteX2" fmla="*/ 960120 w 2453640"/>
              <a:gd name="connsiteY2" fmla="*/ 3223260 h 3901440"/>
              <a:gd name="connsiteX3" fmla="*/ 922020 w 2453640"/>
              <a:gd name="connsiteY3" fmla="*/ 3528060 h 3901440"/>
              <a:gd name="connsiteX4" fmla="*/ 922020 w 2453640"/>
              <a:gd name="connsiteY4" fmla="*/ 3543300 h 3901440"/>
              <a:gd name="connsiteX5" fmla="*/ 883920 w 2453640"/>
              <a:gd name="connsiteY5" fmla="*/ 3558540 h 3901440"/>
              <a:gd name="connsiteX6" fmla="*/ 876300 w 2453640"/>
              <a:gd name="connsiteY6" fmla="*/ 3901440 h 3901440"/>
              <a:gd name="connsiteX7" fmla="*/ 2453640 w 2453640"/>
              <a:gd name="connsiteY7" fmla="*/ 3863340 h 3901440"/>
              <a:gd name="connsiteX8" fmla="*/ 2430780 w 2453640"/>
              <a:gd name="connsiteY8" fmla="*/ 3208020 h 3901440"/>
              <a:gd name="connsiteX9" fmla="*/ 2194560 w 2453640"/>
              <a:gd name="connsiteY9" fmla="*/ 3223260 h 3901440"/>
              <a:gd name="connsiteX10" fmla="*/ 2141220 w 2453640"/>
              <a:gd name="connsiteY10" fmla="*/ 0 h 3901440"/>
              <a:gd name="connsiteX11" fmla="*/ 358140 w 2453640"/>
              <a:gd name="connsiteY11" fmla="*/ 2286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3640" h="3901440">
                <a:moveTo>
                  <a:pt x="358140" y="22860"/>
                </a:moveTo>
                <a:lnTo>
                  <a:pt x="0" y="3215640"/>
                </a:lnTo>
                <a:lnTo>
                  <a:pt x="960120" y="3223260"/>
                </a:lnTo>
                <a:lnTo>
                  <a:pt x="922020" y="3528060"/>
                </a:lnTo>
                <a:lnTo>
                  <a:pt x="922020" y="3543300"/>
                </a:lnTo>
                <a:lnTo>
                  <a:pt x="883920" y="3558540"/>
                </a:lnTo>
                <a:lnTo>
                  <a:pt x="876300" y="3901440"/>
                </a:lnTo>
                <a:lnTo>
                  <a:pt x="2453640" y="3863340"/>
                </a:lnTo>
                <a:lnTo>
                  <a:pt x="2430780" y="3208020"/>
                </a:lnTo>
                <a:lnTo>
                  <a:pt x="2194560" y="3223260"/>
                </a:lnTo>
                <a:lnTo>
                  <a:pt x="2141220" y="0"/>
                </a:lnTo>
                <a:lnTo>
                  <a:pt x="358140" y="22860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2AEBF6A-04E4-596B-4B9F-8BC76C9B6FCB}"/>
              </a:ext>
            </a:extLst>
          </p:cNvPr>
          <p:cNvSpPr txBox="1"/>
          <p:nvPr/>
        </p:nvSpPr>
        <p:spPr>
          <a:xfrm>
            <a:off x="199405" y="1569796"/>
            <a:ext cx="3120484" cy="283923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283464" indent="-283464" algn="ctr" rtl="0" eaLnBrk="1" latinLnBrk="0" hangingPunct="1">
              <a:spcAft>
                <a:spcPts val="1600"/>
              </a:spcAft>
              <a:buNone/>
            </a:pPr>
            <a:r>
              <a:rPr lang="ru-RU" sz="1600" b="1" dirty="0">
                <a:solidFill>
                  <a:srgbClr val="FFC000"/>
                </a:solidFill>
                <a:effectLst/>
                <a:latin typeface="Aptos" panose="020B0004020202020204" pitchFamily="34" charset="0"/>
              </a:rPr>
              <a:t>Третий</a:t>
            </a:r>
            <a:r>
              <a:rPr lang="ru-RU" sz="1600" dirty="0">
                <a:solidFill>
                  <a:srgbClr val="FFC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ru-RU" sz="1600" b="1" dirty="0">
                <a:solidFill>
                  <a:srgbClr val="FFC000"/>
                </a:solidFill>
                <a:effectLst/>
                <a:latin typeface="Aptos" panose="020B0004020202020204" pitchFamily="34" charset="0"/>
              </a:rPr>
              <a:t>этап: в</a:t>
            </a:r>
            <a:r>
              <a:rPr lang="ru-RU" sz="1600" dirty="0">
                <a:solidFill>
                  <a:srgbClr val="FFC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ru-RU" sz="1600" b="1" dirty="0">
                <a:solidFill>
                  <a:srgbClr val="FFC000"/>
                </a:solidFill>
                <a:effectLst/>
                <a:latin typeface="Aptos" panose="020B0004020202020204" pitchFamily="34" charset="0"/>
              </a:rPr>
              <a:t>процессе</a:t>
            </a:r>
          </a:p>
          <a:p>
            <a:pPr marL="283464" indent="-283464" rtl="0" eaLnBrk="1" latinLnBrk="0" hangingPunct="1">
              <a:spcAft>
                <a:spcPts val="1600"/>
              </a:spcAft>
              <a:buNone/>
            </a:pPr>
            <a:r>
              <a:rPr lang="ru-RU" sz="1600" b="1" dirty="0">
                <a:solidFill>
                  <a:srgbClr val="FFC000"/>
                </a:solidFill>
                <a:latin typeface="Aptos" panose="020B0004020202020204" pitchFamily="34" charset="0"/>
              </a:rPr>
              <a:t>       5171 кв.м.</a:t>
            </a:r>
            <a:endParaRPr lang="ru-RU" sz="1600" dirty="0">
              <a:solidFill>
                <a:srgbClr val="FFC000"/>
              </a:solidFill>
              <a:effectLst/>
              <a:latin typeface="Aptos" panose="020B0004020202020204" pitchFamily="34" charset="0"/>
            </a:endParaRPr>
          </a:p>
          <a:p>
            <a:pPr marL="283464" indent="-283464" algn="l" rtl="0" eaLnBrk="1" latinLnBrk="0" hangingPunct="1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Устройство уличного склада (2875 кв.м.)</a:t>
            </a:r>
          </a:p>
          <a:p>
            <a:pPr marL="283464" indent="-283464" algn="l" rtl="0" eaLnBrk="1" latinLnBrk="0" hangingPunct="1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/>
            </a:r>
            <a:br>
              <a:rPr lang="ru-RU" sz="16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Создание площадки для погрузки и разгрузки (2296 кв.м.)</a:t>
            </a:r>
            <a:br>
              <a:rPr lang="ru-RU" sz="16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ru-RU" sz="1050" dirty="0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xmlns="" id="{53687823-684E-6B7F-875B-7CF6143DDC42}"/>
              </a:ext>
            </a:extLst>
          </p:cNvPr>
          <p:cNvSpPr/>
          <p:nvPr/>
        </p:nvSpPr>
        <p:spPr>
          <a:xfrm>
            <a:off x="7113874" y="5256572"/>
            <a:ext cx="304800" cy="774700"/>
          </a:xfrm>
          <a:custGeom>
            <a:avLst/>
            <a:gdLst>
              <a:gd name="connsiteX0" fmla="*/ 0 w 304800"/>
              <a:gd name="connsiteY0" fmla="*/ 0 h 774700"/>
              <a:gd name="connsiteX1" fmla="*/ 260350 w 304800"/>
              <a:gd name="connsiteY1" fmla="*/ 6350 h 774700"/>
              <a:gd name="connsiteX2" fmla="*/ 304800 w 304800"/>
              <a:gd name="connsiteY2" fmla="*/ 774700 h 774700"/>
              <a:gd name="connsiteX3" fmla="*/ 25400 w 304800"/>
              <a:gd name="connsiteY3" fmla="*/ 755650 h 774700"/>
              <a:gd name="connsiteX4" fmla="*/ 0 w 304800"/>
              <a:gd name="connsiteY4" fmla="*/ 0 h 7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774700">
                <a:moveTo>
                  <a:pt x="0" y="0"/>
                </a:moveTo>
                <a:lnTo>
                  <a:pt x="260350" y="6350"/>
                </a:lnTo>
                <a:lnTo>
                  <a:pt x="304800" y="774700"/>
                </a:lnTo>
                <a:lnTo>
                  <a:pt x="25400" y="7556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8000"/>
            </a:schemeClr>
          </a:solidFill>
          <a:ln>
            <a:solidFill>
              <a:schemeClr val="accent1">
                <a:shade val="15000"/>
                <a:alpha val="12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xmlns="" id="{2C66DAFE-B525-F58F-96D1-F010FBC4EFF3}"/>
              </a:ext>
            </a:extLst>
          </p:cNvPr>
          <p:cNvSpPr/>
          <p:nvPr/>
        </p:nvSpPr>
        <p:spPr>
          <a:xfrm>
            <a:off x="7662514" y="2049051"/>
            <a:ext cx="811925" cy="260131"/>
          </a:xfrm>
          <a:custGeom>
            <a:avLst/>
            <a:gdLst>
              <a:gd name="connsiteX0" fmla="*/ 0 w 811925"/>
              <a:gd name="connsiteY0" fmla="*/ 0 h 260131"/>
              <a:gd name="connsiteX1" fmla="*/ 0 w 811925"/>
              <a:gd name="connsiteY1" fmla="*/ 228600 h 260131"/>
              <a:gd name="connsiteX2" fmla="*/ 811925 w 811925"/>
              <a:gd name="connsiteY2" fmla="*/ 260131 h 260131"/>
              <a:gd name="connsiteX3" fmla="*/ 804042 w 811925"/>
              <a:gd name="connsiteY3" fmla="*/ 23649 h 260131"/>
              <a:gd name="connsiteX4" fmla="*/ 0 w 811925"/>
              <a:gd name="connsiteY4" fmla="*/ 0 h 26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925" h="260131">
                <a:moveTo>
                  <a:pt x="0" y="0"/>
                </a:moveTo>
                <a:lnTo>
                  <a:pt x="0" y="228600"/>
                </a:lnTo>
                <a:lnTo>
                  <a:pt x="811925" y="260131"/>
                </a:lnTo>
                <a:lnTo>
                  <a:pt x="804042" y="23649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41000"/>
            </a:srgbClr>
          </a:solidFill>
          <a:ln>
            <a:solidFill>
              <a:schemeClr val="accent1">
                <a:shade val="15000"/>
                <a:alpha val="44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xmlns="" id="{DB028E29-0FAC-97F5-F445-80D751AC6D08}"/>
              </a:ext>
            </a:extLst>
          </p:cNvPr>
          <p:cNvSpPr/>
          <p:nvPr/>
        </p:nvSpPr>
        <p:spPr>
          <a:xfrm>
            <a:off x="8177259" y="3278329"/>
            <a:ext cx="297180" cy="701040"/>
          </a:xfrm>
          <a:custGeom>
            <a:avLst/>
            <a:gdLst>
              <a:gd name="connsiteX0" fmla="*/ 213360 w 297180"/>
              <a:gd name="connsiteY0" fmla="*/ 0 h 701040"/>
              <a:gd name="connsiteX1" fmla="*/ 0 w 297180"/>
              <a:gd name="connsiteY1" fmla="*/ 0 h 701040"/>
              <a:gd name="connsiteX2" fmla="*/ 60960 w 297180"/>
              <a:gd name="connsiteY2" fmla="*/ 701040 h 701040"/>
              <a:gd name="connsiteX3" fmla="*/ 297180 w 297180"/>
              <a:gd name="connsiteY3" fmla="*/ 678180 h 701040"/>
              <a:gd name="connsiteX4" fmla="*/ 213360 w 297180"/>
              <a:gd name="connsiteY4" fmla="*/ 0 h 70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80" h="701040">
                <a:moveTo>
                  <a:pt x="213360" y="0"/>
                </a:moveTo>
                <a:lnTo>
                  <a:pt x="0" y="0"/>
                </a:lnTo>
                <a:lnTo>
                  <a:pt x="60960" y="701040"/>
                </a:lnTo>
                <a:lnTo>
                  <a:pt x="297180" y="678180"/>
                </a:lnTo>
                <a:lnTo>
                  <a:pt x="213360" y="0"/>
                </a:lnTo>
                <a:close/>
              </a:path>
            </a:pathLst>
          </a:custGeom>
          <a:solidFill>
            <a:srgbClr val="0070C0">
              <a:alpha val="43000"/>
            </a:srgbClr>
          </a:solidFill>
          <a:ln>
            <a:solidFill>
              <a:schemeClr val="accent1">
                <a:shade val="15000"/>
                <a:alpha val="2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xmlns="" id="{591C5890-B546-1CDD-DC8B-381096C2F9FD}"/>
              </a:ext>
            </a:extLst>
          </p:cNvPr>
          <p:cNvSpPr/>
          <p:nvPr/>
        </p:nvSpPr>
        <p:spPr>
          <a:xfrm>
            <a:off x="9549458" y="5359485"/>
            <a:ext cx="457200" cy="883920"/>
          </a:xfrm>
          <a:custGeom>
            <a:avLst/>
            <a:gdLst>
              <a:gd name="connsiteX0" fmla="*/ 297180 w 457200"/>
              <a:gd name="connsiteY0" fmla="*/ 0 h 883920"/>
              <a:gd name="connsiteX1" fmla="*/ 0 w 457200"/>
              <a:gd name="connsiteY1" fmla="*/ 15240 h 883920"/>
              <a:gd name="connsiteX2" fmla="*/ 121920 w 457200"/>
              <a:gd name="connsiteY2" fmla="*/ 883920 h 883920"/>
              <a:gd name="connsiteX3" fmla="*/ 457200 w 457200"/>
              <a:gd name="connsiteY3" fmla="*/ 868680 h 883920"/>
              <a:gd name="connsiteX4" fmla="*/ 297180 w 457200"/>
              <a:gd name="connsiteY4" fmla="*/ 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" h="883920">
                <a:moveTo>
                  <a:pt x="297180" y="0"/>
                </a:moveTo>
                <a:lnTo>
                  <a:pt x="0" y="15240"/>
                </a:lnTo>
                <a:lnTo>
                  <a:pt x="121920" y="883920"/>
                </a:lnTo>
                <a:lnTo>
                  <a:pt x="457200" y="868680"/>
                </a:lnTo>
                <a:lnTo>
                  <a:pt x="297180" y="0"/>
                </a:lnTo>
                <a:close/>
              </a:path>
            </a:pathLst>
          </a:custGeom>
          <a:solidFill>
            <a:srgbClr val="0070C0">
              <a:alpha val="49000"/>
            </a:srgbClr>
          </a:solidFill>
          <a:ln>
            <a:solidFill>
              <a:schemeClr val="accent1">
                <a:shade val="15000"/>
                <a:alpha val="53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: фигура 17">
            <a:extLst>
              <a:ext uri="{FF2B5EF4-FFF2-40B4-BE49-F238E27FC236}">
                <a16:creationId xmlns:a16="http://schemas.microsoft.com/office/drawing/2014/main" xmlns="" id="{789DEED0-A607-CE83-E52D-BF4ED7C14ACD}"/>
              </a:ext>
            </a:extLst>
          </p:cNvPr>
          <p:cNvSpPr/>
          <p:nvPr/>
        </p:nvSpPr>
        <p:spPr>
          <a:xfrm>
            <a:off x="6872771" y="4033921"/>
            <a:ext cx="169379" cy="1325564"/>
          </a:xfrm>
          <a:custGeom>
            <a:avLst/>
            <a:gdLst>
              <a:gd name="connsiteX0" fmla="*/ 0 w 213360"/>
              <a:gd name="connsiteY0" fmla="*/ 7620 h 1082040"/>
              <a:gd name="connsiteX1" fmla="*/ 38100 w 213360"/>
              <a:gd name="connsiteY1" fmla="*/ 1082040 h 1082040"/>
              <a:gd name="connsiteX2" fmla="*/ 213360 w 213360"/>
              <a:gd name="connsiteY2" fmla="*/ 1082040 h 1082040"/>
              <a:gd name="connsiteX3" fmla="*/ 175260 w 213360"/>
              <a:gd name="connsiteY3" fmla="*/ 0 h 1082040"/>
              <a:gd name="connsiteX4" fmla="*/ 0 w 213360"/>
              <a:gd name="connsiteY4" fmla="*/ 7620 h 108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" h="1082040">
                <a:moveTo>
                  <a:pt x="0" y="7620"/>
                </a:moveTo>
                <a:lnTo>
                  <a:pt x="38100" y="1082040"/>
                </a:lnTo>
                <a:lnTo>
                  <a:pt x="213360" y="1082040"/>
                </a:lnTo>
                <a:lnTo>
                  <a:pt x="17526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1">
                <a:shade val="15000"/>
                <a:alpha val="36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7">
            <a:extLst>
              <a:ext uri="{FF2B5EF4-FFF2-40B4-BE49-F238E27FC236}">
                <a16:creationId xmlns:a16="http://schemas.microsoft.com/office/drawing/2014/main" xmlns="" id="{789DEED0-A607-CE83-E52D-BF4ED7C14ACD}"/>
              </a:ext>
            </a:extLst>
          </p:cNvPr>
          <p:cNvSpPr/>
          <p:nvPr/>
        </p:nvSpPr>
        <p:spPr>
          <a:xfrm>
            <a:off x="6866746" y="3345265"/>
            <a:ext cx="175404" cy="621724"/>
          </a:xfrm>
          <a:custGeom>
            <a:avLst/>
            <a:gdLst>
              <a:gd name="connsiteX0" fmla="*/ 0 w 213360"/>
              <a:gd name="connsiteY0" fmla="*/ 7620 h 1082040"/>
              <a:gd name="connsiteX1" fmla="*/ 38100 w 213360"/>
              <a:gd name="connsiteY1" fmla="*/ 1082040 h 1082040"/>
              <a:gd name="connsiteX2" fmla="*/ 213360 w 213360"/>
              <a:gd name="connsiteY2" fmla="*/ 1082040 h 1082040"/>
              <a:gd name="connsiteX3" fmla="*/ 175260 w 213360"/>
              <a:gd name="connsiteY3" fmla="*/ 0 h 1082040"/>
              <a:gd name="connsiteX4" fmla="*/ 0 w 213360"/>
              <a:gd name="connsiteY4" fmla="*/ 7620 h 108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" h="1082040">
                <a:moveTo>
                  <a:pt x="0" y="7620"/>
                </a:moveTo>
                <a:lnTo>
                  <a:pt x="38100" y="1082040"/>
                </a:lnTo>
                <a:lnTo>
                  <a:pt x="213360" y="1082040"/>
                </a:lnTo>
                <a:lnTo>
                  <a:pt x="17526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1">
                <a:shade val="15000"/>
                <a:alpha val="36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xmlns="" id="{789DEED0-A607-CE83-E52D-BF4ED7C14ACD}"/>
              </a:ext>
            </a:extLst>
          </p:cNvPr>
          <p:cNvSpPr/>
          <p:nvPr/>
        </p:nvSpPr>
        <p:spPr>
          <a:xfrm>
            <a:off x="6813774" y="2424666"/>
            <a:ext cx="175404" cy="853663"/>
          </a:xfrm>
          <a:custGeom>
            <a:avLst/>
            <a:gdLst>
              <a:gd name="connsiteX0" fmla="*/ 0 w 213360"/>
              <a:gd name="connsiteY0" fmla="*/ 7620 h 1082040"/>
              <a:gd name="connsiteX1" fmla="*/ 38100 w 213360"/>
              <a:gd name="connsiteY1" fmla="*/ 1082040 h 1082040"/>
              <a:gd name="connsiteX2" fmla="*/ 213360 w 213360"/>
              <a:gd name="connsiteY2" fmla="*/ 1082040 h 1082040"/>
              <a:gd name="connsiteX3" fmla="*/ 175260 w 213360"/>
              <a:gd name="connsiteY3" fmla="*/ 0 h 1082040"/>
              <a:gd name="connsiteX4" fmla="*/ 0 w 213360"/>
              <a:gd name="connsiteY4" fmla="*/ 7620 h 108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" h="1082040">
                <a:moveTo>
                  <a:pt x="0" y="7620"/>
                </a:moveTo>
                <a:lnTo>
                  <a:pt x="38100" y="1082040"/>
                </a:lnTo>
                <a:lnTo>
                  <a:pt x="213360" y="1082040"/>
                </a:lnTo>
                <a:lnTo>
                  <a:pt x="17526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1">
                <a:shade val="15000"/>
                <a:alpha val="36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: фигура 26">
            <a:extLst>
              <a:ext uri="{FF2B5EF4-FFF2-40B4-BE49-F238E27FC236}">
                <a16:creationId xmlns:a16="http://schemas.microsoft.com/office/drawing/2014/main" xmlns="" id="{09FC1992-C4C4-5BB1-3583-B2609F7B1E33}"/>
              </a:ext>
            </a:extLst>
          </p:cNvPr>
          <p:cNvSpPr/>
          <p:nvPr/>
        </p:nvSpPr>
        <p:spPr>
          <a:xfrm>
            <a:off x="7042150" y="4199541"/>
            <a:ext cx="620364" cy="994324"/>
          </a:xfrm>
          <a:custGeom>
            <a:avLst/>
            <a:gdLst>
              <a:gd name="connsiteX0" fmla="*/ 0 w 480060"/>
              <a:gd name="connsiteY0" fmla="*/ 22860 h 1234440"/>
              <a:gd name="connsiteX1" fmla="*/ 30480 w 480060"/>
              <a:gd name="connsiteY1" fmla="*/ 1219200 h 1234440"/>
              <a:gd name="connsiteX2" fmla="*/ 480060 w 480060"/>
              <a:gd name="connsiteY2" fmla="*/ 1234440 h 1234440"/>
              <a:gd name="connsiteX3" fmla="*/ 434340 w 480060"/>
              <a:gd name="connsiteY3" fmla="*/ 0 h 1234440"/>
              <a:gd name="connsiteX4" fmla="*/ 0 w 480060"/>
              <a:gd name="connsiteY4" fmla="*/ 22860 h 123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" h="1234440">
                <a:moveTo>
                  <a:pt x="0" y="22860"/>
                </a:moveTo>
                <a:lnTo>
                  <a:pt x="30480" y="1219200"/>
                </a:lnTo>
                <a:lnTo>
                  <a:pt x="480060" y="1234440"/>
                </a:lnTo>
                <a:lnTo>
                  <a:pt x="43434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1">
                <a:shade val="15000"/>
                <a:alpha val="44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9DE773CA-5071-E56D-C26C-5949826CAABA}"/>
              </a:ext>
            </a:extLst>
          </p:cNvPr>
          <p:cNvSpPr/>
          <p:nvPr/>
        </p:nvSpPr>
        <p:spPr>
          <a:xfrm>
            <a:off x="4817806" y="2399071"/>
            <a:ext cx="2224344" cy="3342968"/>
          </a:xfrm>
          <a:custGeom>
            <a:avLst/>
            <a:gdLst>
              <a:gd name="connsiteX0" fmla="*/ 324465 w 2281084"/>
              <a:gd name="connsiteY0" fmla="*/ 39329 h 3342968"/>
              <a:gd name="connsiteX1" fmla="*/ 0 w 2281084"/>
              <a:gd name="connsiteY1" fmla="*/ 3028335 h 3342968"/>
              <a:gd name="connsiteX2" fmla="*/ 875071 w 2281084"/>
              <a:gd name="connsiteY2" fmla="*/ 3057832 h 3342968"/>
              <a:gd name="connsiteX3" fmla="*/ 875071 w 2281084"/>
              <a:gd name="connsiteY3" fmla="*/ 3342968 h 3342968"/>
              <a:gd name="connsiteX4" fmla="*/ 2281084 w 2281084"/>
              <a:gd name="connsiteY4" fmla="*/ 3293806 h 3342968"/>
              <a:gd name="connsiteX5" fmla="*/ 2271252 w 2281084"/>
              <a:gd name="connsiteY5" fmla="*/ 3028335 h 3342968"/>
              <a:gd name="connsiteX6" fmla="*/ 2054942 w 2281084"/>
              <a:gd name="connsiteY6" fmla="*/ 3018503 h 3342968"/>
              <a:gd name="connsiteX7" fmla="*/ 2025446 w 2281084"/>
              <a:gd name="connsiteY7" fmla="*/ 0 h 3342968"/>
              <a:gd name="connsiteX8" fmla="*/ 324465 w 2281084"/>
              <a:gd name="connsiteY8" fmla="*/ 39329 h 334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1084" h="3342968">
                <a:moveTo>
                  <a:pt x="324465" y="39329"/>
                </a:moveTo>
                <a:lnTo>
                  <a:pt x="0" y="3028335"/>
                </a:lnTo>
                <a:lnTo>
                  <a:pt x="875071" y="3057832"/>
                </a:lnTo>
                <a:lnTo>
                  <a:pt x="875071" y="3342968"/>
                </a:lnTo>
                <a:lnTo>
                  <a:pt x="2281084" y="3293806"/>
                </a:lnTo>
                <a:lnTo>
                  <a:pt x="2271252" y="3028335"/>
                </a:lnTo>
                <a:lnTo>
                  <a:pt x="2054942" y="3018503"/>
                </a:lnTo>
                <a:lnTo>
                  <a:pt x="2025446" y="0"/>
                </a:lnTo>
                <a:lnTo>
                  <a:pt x="324465" y="39329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xmlns="" id="{A33323EF-0820-4EFA-2922-BE8D917B8007}"/>
              </a:ext>
            </a:extLst>
          </p:cNvPr>
          <p:cNvSpPr/>
          <p:nvPr/>
        </p:nvSpPr>
        <p:spPr>
          <a:xfrm>
            <a:off x="7659329" y="2025445"/>
            <a:ext cx="796413" cy="255639"/>
          </a:xfrm>
          <a:custGeom>
            <a:avLst/>
            <a:gdLst>
              <a:gd name="connsiteX0" fmla="*/ 19665 w 796413"/>
              <a:gd name="connsiteY0" fmla="*/ 0 h 255639"/>
              <a:gd name="connsiteX1" fmla="*/ 0 w 796413"/>
              <a:gd name="connsiteY1" fmla="*/ 235974 h 255639"/>
              <a:gd name="connsiteX2" fmla="*/ 796413 w 796413"/>
              <a:gd name="connsiteY2" fmla="*/ 255639 h 255639"/>
              <a:gd name="connsiteX3" fmla="*/ 796413 w 796413"/>
              <a:gd name="connsiteY3" fmla="*/ 39329 h 255639"/>
              <a:gd name="connsiteX4" fmla="*/ 19665 w 796413"/>
              <a:gd name="connsiteY4" fmla="*/ 0 h 25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413" h="255639">
                <a:moveTo>
                  <a:pt x="19665" y="0"/>
                </a:moveTo>
                <a:lnTo>
                  <a:pt x="0" y="235974"/>
                </a:lnTo>
                <a:lnTo>
                  <a:pt x="796413" y="255639"/>
                </a:lnTo>
                <a:lnTo>
                  <a:pt x="796413" y="39329"/>
                </a:lnTo>
                <a:lnTo>
                  <a:pt x="19665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xmlns="" id="{5D4065C0-8313-7226-FB9A-A297FB8EEB6C}"/>
              </a:ext>
            </a:extLst>
          </p:cNvPr>
          <p:cNvSpPr/>
          <p:nvPr/>
        </p:nvSpPr>
        <p:spPr>
          <a:xfrm>
            <a:off x="8868697" y="2684206"/>
            <a:ext cx="2143432" cy="3647768"/>
          </a:xfrm>
          <a:custGeom>
            <a:avLst/>
            <a:gdLst>
              <a:gd name="connsiteX0" fmla="*/ 0 w 2143432"/>
              <a:gd name="connsiteY0" fmla="*/ 29497 h 3647768"/>
              <a:gd name="connsiteX1" fmla="*/ 294968 w 2143432"/>
              <a:gd name="connsiteY1" fmla="*/ 1828800 h 3647768"/>
              <a:gd name="connsiteX2" fmla="*/ 1337187 w 2143432"/>
              <a:gd name="connsiteY2" fmla="*/ 1799304 h 3647768"/>
              <a:gd name="connsiteX3" fmla="*/ 1425677 w 2143432"/>
              <a:gd name="connsiteY3" fmla="*/ 2310581 h 3647768"/>
              <a:gd name="connsiteX4" fmla="*/ 698090 w 2143432"/>
              <a:gd name="connsiteY4" fmla="*/ 2330246 h 3647768"/>
              <a:gd name="connsiteX5" fmla="*/ 737419 w 2143432"/>
              <a:gd name="connsiteY5" fmla="*/ 2674375 h 3647768"/>
              <a:gd name="connsiteX6" fmla="*/ 993058 w 2143432"/>
              <a:gd name="connsiteY6" fmla="*/ 2674375 h 3647768"/>
              <a:gd name="connsiteX7" fmla="*/ 1199535 w 2143432"/>
              <a:gd name="connsiteY7" fmla="*/ 3647768 h 3647768"/>
              <a:gd name="connsiteX8" fmla="*/ 2143432 w 2143432"/>
              <a:gd name="connsiteY8" fmla="*/ 3628104 h 3647768"/>
              <a:gd name="connsiteX9" fmla="*/ 1258529 w 2143432"/>
              <a:gd name="connsiteY9" fmla="*/ 0 h 3647768"/>
              <a:gd name="connsiteX10" fmla="*/ 0 w 2143432"/>
              <a:gd name="connsiteY10" fmla="*/ 29497 h 364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3432" h="3647768">
                <a:moveTo>
                  <a:pt x="0" y="29497"/>
                </a:moveTo>
                <a:lnTo>
                  <a:pt x="294968" y="1828800"/>
                </a:lnTo>
                <a:lnTo>
                  <a:pt x="1337187" y="1799304"/>
                </a:lnTo>
                <a:lnTo>
                  <a:pt x="1425677" y="2310581"/>
                </a:lnTo>
                <a:lnTo>
                  <a:pt x="698090" y="2330246"/>
                </a:lnTo>
                <a:lnTo>
                  <a:pt x="737419" y="2674375"/>
                </a:lnTo>
                <a:lnTo>
                  <a:pt x="993058" y="2674375"/>
                </a:lnTo>
                <a:lnTo>
                  <a:pt x="1199535" y="3647768"/>
                </a:lnTo>
                <a:lnTo>
                  <a:pt x="2143432" y="3628104"/>
                </a:lnTo>
                <a:lnTo>
                  <a:pt x="1258529" y="0"/>
                </a:lnTo>
                <a:lnTo>
                  <a:pt x="0" y="29497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xmlns="" id="{EDF96B8E-9595-88A9-B664-B58E78E8E0ED}"/>
              </a:ext>
            </a:extLst>
          </p:cNvPr>
          <p:cNvSpPr/>
          <p:nvPr/>
        </p:nvSpPr>
        <p:spPr>
          <a:xfrm>
            <a:off x="8406581" y="3224981"/>
            <a:ext cx="304800" cy="717754"/>
          </a:xfrm>
          <a:custGeom>
            <a:avLst/>
            <a:gdLst>
              <a:gd name="connsiteX0" fmla="*/ 0 w 304800"/>
              <a:gd name="connsiteY0" fmla="*/ 9832 h 717754"/>
              <a:gd name="connsiteX1" fmla="*/ 78658 w 304800"/>
              <a:gd name="connsiteY1" fmla="*/ 717754 h 717754"/>
              <a:gd name="connsiteX2" fmla="*/ 304800 w 304800"/>
              <a:gd name="connsiteY2" fmla="*/ 698090 h 717754"/>
              <a:gd name="connsiteX3" fmla="*/ 226142 w 304800"/>
              <a:gd name="connsiteY3" fmla="*/ 0 h 717754"/>
              <a:gd name="connsiteX4" fmla="*/ 0 w 304800"/>
              <a:gd name="connsiteY4" fmla="*/ 9832 h 71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717754">
                <a:moveTo>
                  <a:pt x="0" y="9832"/>
                </a:moveTo>
                <a:lnTo>
                  <a:pt x="78658" y="717754"/>
                </a:lnTo>
                <a:lnTo>
                  <a:pt x="304800" y="698090"/>
                </a:lnTo>
                <a:lnTo>
                  <a:pt x="226142" y="0"/>
                </a:lnTo>
                <a:lnTo>
                  <a:pt x="0" y="9832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xmlns="" id="{F08F44E1-3E75-2D62-2276-4E2AC9FB37B4}"/>
              </a:ext>
            </a:extLst>
          </p:cNvPr>
          <p:cNvSpPr/>
          <p:nvPr/>
        </p:nvSpPr>
        <p:spPr>
          <a:xfrm>
            <a:off x="7846142" y="4572000"/>
            <a:ext cx="363793" cy="1022555"/>
          </a:xfrm>
          <a:custGeom>
            <a:avLst/>
            <a:gdLst>
              <a:gd name="connsiteX0" fmla="*/ 0 w 363793"/>
              <a:gd name="connsiteY0" fmla="*/ 19665 h 1022555"/>
              <a:gd name="connsiteX1" fmla="*/ 49161 w 363793"/>
              <a:gd name="connsiteY1" fmla="*/ 1022555 h 1022555"/>
              <a:gd name="connsiteX2" fmla="*/ 363793 w 363793"/>
              <a:gd name="connsiteY2" fmla="*/ 1022555 h 1022555"/>
              <a:gd name="connsiteX3" fmla="*/ 294968 w 363793"/>
              <a:gd name="connsiteY3" fmla="*/ 0 h 1022555"/>
              <a:gd name="connsiteX4" fmla="*/ 0 w 363793"/>
              <a:gd name="connsiteY4" fmla="*/ 19665 h 1022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793" h="1022555">
                <a:moveTo>
                  <a:pt x="0" y="19665"/>
                </a:moveTo>
                <a:lnTo>
                  <a:pt x="49161" y="1022555"/>
                </a:lnTo>
                <a:lnTo>
                  <a:pt x="363793" y="1022555"/>
                </a:lnTo>
                <a:lnTo>
                  <a:pt x="294968" y="0"/>
                </a:lnTo>
                <a:lnTo>
                  <a:pt x="0" y="19665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120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123EC5C-1409-B139-6B78-252A65A5E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070A7502-FA3D-CAD6-1546-D4CCF6ACF0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541863"/>
              </p:ext>
            </p:extLst>
          </p:nvPr>
        </p:nvGraphicFramePr>
        <p:xfrm>
          <a:off x="168442" y="719665"/>
          <a:ext cx="11463816" cy="507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3816">
                  <a:extLst>
                    <a:ext uri="{9D8B030D-6E8A-4147-A177-3AD203B41FA5}">
                      <a16:colId xmlns:a16="http://schemas.microsoft.com/office/drawing/2014/main" xmlns="" val="2808985485"/>
                    </a:ext>
                  </a:extLst>
                </a:gridCol>
              </a:tblGrid>
              <a:tr h="50755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Индустриальный парк. Развитие 4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этап. 2027 год.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8463890"/>
                  </a:ext>
                </a:extLst>
              </a:tr>
            </a:tbl>
          </a:graphicData>
        </a:graphic>
      </p:graphicFrame>
      <p:pic>
        <p:nvPicPr>
          <p:cNvPr id="8" name="Рисунок 7" descr="Изображение выглядит как текст, Шрифт, дизайн, руковод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C38730F6-D691-9F8D-4E3E-336927259A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458" y="153663"/>
            <a:ext cx="2082800" cy="404896"/>
          </a:xfrm>
          <a:prstGeom prst="rect">
            <a:avLst/>
          </a:prstGeom>
        </p:spPr>
      </p:pic>
      <p:pic>
        <p:nvPicPr>
          <p:cNvPr id="9" name="Рисунок 8" descr="Изображение выглядит как на открытом воздухе, Аэрофотосъемка, строительство, воздуш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E9B5FEC1-818E-CC4E-71DF-507F1C026B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 t="22113" b="3578"/>
          <a:stretch/>
        </p:blipFill>
        <p:spPr>
          <a:xfrm>
            <a:off x="3470935" y="1569796"/>
            <a:ext cx="8000950" cy="4819146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</p:pic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xmlns="" id="{C8A943D0-24F9-1501-1A74-A4569C5A4CCE}"/>
              </a:ext>
            </a:extLst>
          </p:cNvPr>
          <p:cNvSpPr/>
          <p:nvPr/>
        </p:nvSpPr>
        <p:spPr>
          <a:xfrm>
            <a:off x="4170526" y="1569796"/>
            <a:ext cx="6983975" cy="4710044"/>
          </a:xfrm>
          <a:custGeom>
            <a:avLst/>
            <a:gdLst>
              <a:gd name="connsiteX0" fmla="*/ 553250 w 6954050"/>
              <a:gd name="connsiteY0" fmla="*/ 376518 h 4963886"/>
              <a:gd name="connsiteX1" fmla="*/ 2243738 w 6954050"/>
              <a:gd name="connsiteY1" fmla="*/ 330414 h 4963886"/>
              <a:gd name="connsiteX2" fmla="*/ 2750884 w 6954050"/>
              <a:gd name="connsiteY2" fmla="*/ 491778 h 4963886"/>
              <a:gd name="connsiteX3" fmla="*/ 3158138 w 6954050"/>
              <a:gd name="connsiteY3" fmla="*/ 491778 h 4963886"/>
              <a:gd name="connsiteX4" fmla="*/ 3158138 w 6954050"/>
              <a:gd name="connsiteY4" fmla="*/ 307361 h 4963886"/>
              <a:gd name="connsiteX5" fmla="*/ 4249270 w 6954050"/>
              <a:gd name="connsiteY5" fmla="*/ 345782 h 4963886"/>
              <a:gd name="connsiteX6" fmla="*/ 4241586 w 6954050"/>
              <a:gd name="connsiteY6" fmla="*/ 0 h 4963886"/>
              <a:gd name="connsiteX7" fmla="*/ 5970494 w 6954050"/>
              <a:gd name="connsiteY7" fmla="*/ 7684 h 4963886"/>
              <a:gd name="connsiteX8" fmla="*/ 6592901 w 6954050"/>
              <a:gd name="connsiteY8" fmla="*/ 2935301 h 4963886"/>
              <a:gd name="connsiteX9" fmla="*/ 6531428 w 6954050"/>
              <a:gd name="connsiteY9" fmla="*/ 3127402 h 4963886"/>
              <a:gd name="connsiteX10" fmla="*/ 6954050 w 6954050"/>
              <a:gd name="connsiteY10" fmla="*/ 4940834 h 4963886"/>
              <a:gd name="connsiteX11" fmla="*/ 5301983 w 6954050"/>
              <a:gd name="connsiteY11" fmla="*/ 4963886 h 4963886"/>
              <a:gd name="connsiteX12" fmla="*/ 4910097 w 6954050"/>
              <a:gd name="connsiteY12" fmla="*/ 4733365 h 4963886"/>
              <a:gd name="connsiteX13" fmla="*/ 0 w 6954050"/>
              <a:gd name="connsiteY13" fmla="*/ 4771785 h 4963886"/>
              <a:gd name="connsiteX14" fmla="*/ 553250 w 6954050"/>
              <a:gd name="connsiteY14" fmla="*/ 376518 h 496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54050" h="4963886">
                <a:moveTo>
                  <a:pt x="553250" y="376518"/>
                </a:moveTo>
                <a:lnTo>
                  <a:pt x="2243738" y="330414"/>
                </a:lnTo>
                <a:lnTo>
                  <a:pt x="2750884" y="491778"/>
                </a:lnTo>
                <a:lnTo>
                  <a:pt x="3158138" y="491778"/>
                </a:lnTo>
                <a:lnTo>
                  <a:pt x="3158138" y="307361"/>
                </a:lnTo>
                <a:lnTo>
                  <a:pt x="4249270" y="345782"/>
                </a:lnTo>
                <a:lnTo>
                  <a:pt x="4241586" y="0"/>
                </a:lnTo>
                <a:lnTo>
                  <a:pt x="5970494" y="7684"/>
                </a:lnTo>
                <a:lnTo>
                  <a:pt x="6592901" y="2935301"/>
                </a:lnTo>
                <a:lnTo>
                  <a:pt x="6531428" y="3127402"/>
                </a:lnTo>
                <a:lnTo>
                  <a:pt x="6954050" y="4940834"/>
                </a:lnTo>
                <a:lnTo>
                  <a:pt x="5301983" y="4963886"/>
                </a:lnTo>
                <a:lnTo>
                  <a:pt x="4910097" y="4733365"/>
                </a:lnTo>
                <a:lnTo>
                  <a:pt x="0" y="4771785"/>
                </a:lnTo>
                <a:lnTo>
                  <a:pt x="553250" y="376518"/>
                </a:lnTo>
                <a:close/>
              </a:path>
            </a:pathLst>
          </a:custGeom>
          <a:solidFill>
            <a:schemeClr val="accent2">
              <a:alpha val="1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xmlns="" id="{E82E3273-BA34-A7BD-602F-D77E09C05E25}"/>
              </a:ext>
            </a:extLst>
          </p:cNvPr>
          <p:cNvSpPr/>
          <p:nvPr/>
        </p:nvSpPr>
        <p:spPr>
          <a:xfrm>
            <a:off x="3902158" y="2158986"/>
            <a:ext cx="874507" cy="510040"/>
          </a:xfrm>
          <a:custGeom>
            <a:avLst/>
            <a:gdLst>
              <a:gd name="connsiteX0" fmla="*/ 0 w 1305385"/>
              <a:gd name="connsiteY0" fmla="*/ 542334 h 605396"/>
              <a:gd name="connsiteX1" fmla="*/ 75674 w 1305385"/>
              <a:gd name="connsiteY1" fmla="*/ 81981 h 605396"/>
              <a:gd name="connsiteX2" fmla="*/ 334229 w 1305385"/>
              <a:gd name="connsiteY2" fmla="*/ 100900 h 605396"/>
              <a:gd name="connsiteX3" fmla="*/ 315310 w 1305385"/>
              <a:gd name="connsiteY3" fmla="*/ 201799 h 605396"/>
              <a:gd name="connsiteX4" fmla="*/ 485578 w 1305385"/>
              <a:gd name="connsiteY4" fmla="*/ 214411 h 605396"/>
              <a:gd name="connsiteX5" fmla="*/ 517109 w 1305385"/>
              <a:gd name="connsiteY5" fmla="*/ 25225 h 605396"/>
              <a:gd name="connsiteX6" fmla="*/ 1305385 w 1305385"/>
              <a:gd name="connsiteY6" fmla="*/ 0 h 605396"/>
              <a:gd name="connsiteX7" fmla="*/ 1229710 w 1305385"/>
              <a:gd name="connsiteY7" fmla="*/ 592784 h 605396"/>
              <a:gd name="connsiteX8" fmla="*/ 403597 w 1305385"/>
              <a:gd name="connsiteY8" fmla="*/ 605396 h 605396"/>
              <a:gd name="connsiteX9" fmla="*/ 113512 w 1305385"/>
              <a:gd name="connsiteY9" fmla="*/ 599090 h 605396"/>
              <a:gd name="connsiteX10" fmla="*/ 132430 w 1305385"/>
              <a:gd name="connsiteY10" fmla="*/ 542334 h 605396"/>
              <a:gd name="connsiteX11" fmla="*/ 0 w 1305385"/>
              <a:gd name="connsiteY11" fmla="*/ 542334 h 60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05385" h="605396">
                <a:moveTo>
                  <a:pt x="0" y="542334"/>
                </a:moveTo>
                <a:lnTo>
                  <a:pt x="75674" y="81981"/>
                </a:lnTo>
                <a:lnTo>
                  <a:pt x="334229" y="100900"/>
                </a:lnTo>
                <a:lnTo>
                  <a:pt x="315310" y="201799"/>
                </a:lnTo>
                <a:lnTo>
                  <a:pt x="485578" y="214411"/>
                </a:lnTo>
                <a:lnTo>
                  <a:pt x="517109" y="25225"/>
                </a:lnTo>
                <a:lnTo>
                  <a:pt x="1305385" y="0"/>
                </a:lnTo>
                <a:lnTo>
                  <a:pt x="1229710" y="592784"/>
                </a:lnTo>
                <a:lnTo>
                  <a:pt x="403597" y="605396"/>
                </a:lnTo>
                <a:lnTo>
                  <a:pt x="113512" y="599090"/>
                </a:lnTo>
                <a:lnTo>
                  <a:pt x="132430" y="542334"/>
                </a:lnTo>
                <a:lnTo>
                  <a:pt x="0" y="542334"/>
                </a:lnTo>
                <a:close/>
              </a:path>
            </a:pathLst>
          </a:custGeom>
          <a:solidFill>
            <a:schemeClr val="accent5">
              <a:alpha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xmlns="" id="{41234252-AB95-7C05-0546-07B52566A63C}"/>
              </a:ext>
            </a:extLst>
          </p:cNvPr>
          <p:cNvSpPr/>
          <p:nvPr/>
        </p:nvSpPr>
        <p:spPr>
          <a:xfrm>
            <a:off x="4776665" y="5486400"/>
            <a:ext cx="983557" cy="315045"/>
          </a:xfrm>
          <a:custGeom>
            <a:avLst/>
            <a:gdLst>
              <a:gd name="connsiteX0" fmla="*/ 38420 w 983557"/>
              <a:gd name="connsiteY0" fmla="*/ 0 h 315045"/>
              <a:gd name="connsiteX1" fmla="*/ 983557 w 983557"/>
              <a:gd name="connsiteY1" fmla="*/ 7684 h 315045"/>
              <a:gd name="connsiteX2" fmla="*/ 952820 w 983557"/>
              <a:gd name="connsiteY2" fmla="*/ 307361 h 315045"/>
              <a:gd name="connsiteX3" fmla="*/ 0 w 983557"/>
              <a:gd name="connsiteY3" fmla="*/ 315045 h 315045"/>
              <a:gd name="connsiteX4" fmla="*/ 38420 w 983557"/>
              <a:gd name="connsiteY4" fmla="*/ 0 h 31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557" h="315045">
                <a:moveTo>
                  <a:pt x="38420" y="0"/>
                </a:moveTo>
                <a:lnTo>
                  <a:pt x="983557" y="7684"/>
                </a:lnTo>
                <a:lnTo>
                  <a:pt x="952820" y="307361"/>
                </a:lnTo>
                <a:lnTo>
                  <a:pt x="0" y="315045"/>
                </a:lnTo>
                <a:lnTo>
                  <a:pt x="38420" y="0"/>
                </a:lnTo>
                <a:close/>
              </a:path>
            </a:pathLst>
          </a:custGeom>
          <a:solidFill>
            <a:schemeClr val="accent5">
              <a:alpha val="3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98A2B21A-5C74-6571-2997-E6F06B43B17F}"/>
              </a:ext>
            </a:extLst>
          </p:cNvPr>
          <p:cNvSpPr/>
          <p:nvPr/>
        </p:nvSpPr>
        <p:spPr>
          <a:xfrm>
            <a:off x="4964820" y="2158986"/>
            <a:ext cx="2077330" cy="233403"/>
          </a:xfrm>
          <a:custGeom>
            <a:avLst/>
            <a:gdLst>
              <a:gd name="connsiteX0" fmla="*/ 0 w 2082373"/>
              <a:gd name="connsiteY0" fmla="*/ 61472 h 230521"/>
              <a:gd name="connsiteX1" fmla="*/ 0 w 2082373"/>
              <a:gd name="connsiteY1" fmla="*/ 230521 h 230521"/>
              <a:gd name="connsiteX2" fmla="*/ 2082373 w 2082373"/>
              <a:gd name="connsiteY2" fmla="*/ 199784 h 230521"/>
              <a:gd name="connsiteX3" fmla="*/ 2082373 w 2082373"/>
              <a:gd name="connsiteY3" fmla="*/ 0 h 230521"/>
              <a:gd name="connsiteX4" fmla="*/ 0 w 2082373"/>
              <a:gd name="connsiteY4" fmla="*/ 61472 h 23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2373" h="230521">
                <a:moveTo>
                  <a:pt x="0" y="61472"/>
                </a:moveTo>
                <a:lnTo>
                  <a:pt x="0" y="230521"/>
                </a:lnTo>
                <a:lnTo>
                  <a:pt x="2082373" y="199784"/>
                </a:lnTo>
                <a:lnTo>
                  <a:pt x="2082373" y="0"/>
                </a:lnTo>
                <a:lnTo>
                  <a:pt x="0" y="61472"/>
                </a:lnTo>
                <a:close/>
              </a:path>
            </a:pathLst>
          </a:custGeom>
          <a:solidFill>
            <a:schemeClr val="accent5">
              <a:alpha val="1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2C316AF6-C7A1-0B42-BC71-DDE459F09F02}"/>
              </a:ext>
            </a:extLst>
          </p:cNvPr>
          <p:cNvSpPr/>
          <p:nvPr/>
        </p:nvSpPr>
        <p:spPr>
          <a:xfrm>
            <a:off x="9709478" y="2122492"/>
            <a:ext cx="320040" cy="373380"/>
          </a:xfrm>
          <a:custGeom>
            <a:avLst/>
            <a:gdLst>
              <a:gd name="connsiteX0" fmla="*/ 0 w 320040"/>
              <a:gd name="connsiteY0" fmla="*/ 15240 h 373380"/>
              <a:gd name="connsiteX1" fmla="*/ 83820 w 320040"/>
              <a:gd name="connsiteY1" fmla="*/ 373380 h 373380"/>
              <a:gd name="connsiteX2" fmla="*/ 320040 w 320040"/>
              <a:gd name="connsiteY2" fmla="*/ 350520 h 373380"/>
              <a:gd name="connsiteX3" fmla="*/ 220980 w 320040"/>
              <a:gd name="connsiteY3" fmla="*/ 0 h 373380"/>
              <a:gd name="connsiteX4" fmla="*/ 0 w 320040"/>
              <a:gd name="connsiteY4" fmla="*/ 15240 h 37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040" h="373380">
                <a:moveTo>
                  <a:pt x="0" y="15240"/>
                </a:moveTo>
                <a:lnTo>
                  <a:pt x="83820" y="373380"/>
                </a:lnTo>
                <a:lnTo>
                  <a:pt x="320040" y="350520"/>
                </a:lnTo>
                <a:lnTo>
                  <a:pt x="220980" y="0"/>
                </a:lnTo>
                <a:lnTo>
                  <a:pt x="0" y="15240"/>
                </a:lnTo>
                <a:close/>
              </a:path>
            </a:pathLst>
          </a:custGeom>
          <a:solidFill>
            <a:schemeClr val="accent5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xmlns="" id="{E638F53B-4EA4-2075-8DFA-BCF44FDBAC59}"/>
              </a:ext>
            </a:extLst>
          </p:cNvPr>
          <p:cNvSpPr/>
          <p:nvPr/>
        </p:nvSpPr>
        <p:spPr>
          <a:xfrm>
            <a:off x="4776665" y="2414006"/>
            <a:ext cx="2337209" cy="3696484"/>
          </a:xfrm>
          <a:custGeom>
            <a:avLst/>
            <a:gdLst>
              <a:gd name="connsiteX0" fmla="*/ 358140 w 2453640"/>
              <a:gd name="connsiteY0" fmla="*/ 22860 h 3901440"/>
              <a:gd name="connsiteX1" fmla="*/ 0 w 2453640"/>
              <a:gd name="connsiteY1" fmla="*/ 3215640 h 3901440"/>
              <a:gd name="connsiteX2" fmla="*/ 960120 w 2453640"/>
              <a:gd name="connsiteY2" fmla="*/ 3223260 h 3901440"/>
              <a:gd name="connsiteX3" fmla="*/ 922020 w 2453640"/>
              <a:gd name="connsiteY3" fmla="*/ 3528060 h 3901440"/>
              <a:gd name="connsiteX4" fmla="*/ 922020 w 2453640"/>
              <a:gd name="connsiteY4" fmla="*/ 3543300 h 3901440"/>
              <a:gd name="connsiteX5" fmla="*/ 883920 w 2453640"/>
              <a:gd name="connsiteY5" fmla="*/ 3558540 h 3901440"/>
              <a:gd name="connsiteX6" fmla="*/ 876300 w 2453640"/>
              <a:gd name="connsiteY6" fmla="*/ 3901440 h 3901440"/>
              <a:gd name="connsiteX7" fmla="*/ 2453640 w 2453640"/>
              <a:gd name="connsiteY7" fmla="*/ 3863340 h 3901440"/>
              <a:gd name="connsiteX8" fmla="*/ 2430780 w 2453640"/>
              <a:gd name="connsiteY8" fmla="*/ 3208020 h 3901440"/>
              <a:gd name="connsiteX9" fmla="*/ 2194560 w 2453640"/>
              <a:gd name="connsiteY9" fmla="*/ 3223260 h 3901440"/>
              <a:gd name="connsiteX10" fmla="*/ 2141220 w 2453640"/>
              <a:gd name="connsiteY10" fmla="*/ 0 h 3901440"/>
              <a:gd name="connsiteX11" fmla="*/ 358140 w 2453640"/>
              <a:gd name="connsiteY11" fmla="*/ 2286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3640" h="3901440">
                <a:moveTo>
                  <a:pt x="358140" y="22860"/>
                </a:moveTo>
                <a:lnTo>
                  <a:pt x="0" y="3215640"/>
                </a:lnTo>
                <a:lnTo>
                  <a:pt x="960120" y="3223260"/>
                </a:lnTo>
                <a:lnTo>
                  <a:pt x="922020" y="3528060"/>
                </a:lnTo>
                <a:lnTo>
                  <a:pt x="922020" y="3543300"/>
                </a:lnTo>
                <a:lnTo>
                  <a:pt x="883920" y="3558540"/>
                </a:lnTo>
                <a:lnTo>
                  <a:pt x="876300" y="3901440"/>
                </a:lnTo>
                <a:lnTo>
                  <a:pt x="2453640" y="3863340"/>
                </a:lnTo>
                <a:lnTo>
                  <a:pt x="2430780" y="3208020"/>
                </a:lnTo>
                <a:lnTo>
                  <a:pt x="2194560" y="3223260"/>
                </a:lnTo>
                <a:lnTo>
                  <a:pt x="2141220" y="0"/>
                </a:lnTo>
                <a:lnTo>
                  <a:pt x="358140" y="22860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2AEBF6A-04E4-596B-4B9F-8BC76C9B6FCB}"/>
              </a:ext>
            </a:extLst>
          </p:cNvPr>
          <p:cNvSpPr txBox="1"/>
          <p:nvPr/>
        </p:nvSpPr>
        <p:spPr>
          <a:xfrm>
            <a:off x="217712" y="1563591"/>
            <a:ext cx="2996800" cy="30469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indent="-173736" algn="ctr" rtl="0" eaLnBrk="1" latinLnBrk="0" hangingPunct="1">
              <a:buNone/>
            </a:pPr>
            <a:r>
              <a:rPr lang="ru-RU" sz="1600" b="1" dirty="0">
                <a:solidFill>
                  <a:srgbClr val="C00000"/>
                </a:solidFill>
                <a:effectLst/>
                <a:latin typeface="Aptos" panose="020B0004020202020204" pitchFamily="34" charset="0"/>
              </a:rPr>
              <a:t>Четвертый этап: в процессе</a:t>
            </a:r>
            <a:r>
              <a:rPr lang="ru-RU" sz="1600" dirty="0">
                <a:solidFill>
                  <a:srgbClr val="C00000"/>
                </a:solidFill>
                <a:effectLst/>
                <a:latin typeface="Aptos" panose="020B0004020202020204" pitchFamily="34" charset="0"/>
              </a:rPr>
              <a:t> </a:t>
            </a:r>
          </a:p>
          <a:p>
            <a:pPr marL="0" indent="-173736" algn="l" rtl="0" eaLnBrk="1" latinLnBrk="0" hangingPunct="1">
              <a:buNone/>
            </a:pPr>
            <a:r>
              <a:rPr lang="ru-RU" sz="1600" b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Создание Технопарка</a:t>
            </a:r>
            <a:r>
              <a:rPr lang="ru-RU" sz="16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“</a:t>
            </a:r>
            <a:r>
              <a:rPr lang="ru-RU" sz="1600" b="1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Роботрон</a:t>
            </a:r>
            <a:r>
              <a:rPr lang="ru-RU" sz="1600" b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”</a:t>
            </a:r>
          </a:p>
          <a:p>
            <a:pPr marL="0" indent="-173736" algn="l" rtl="0" eaLnBrk="1" latinLnBrk="0" hangingPunct="1">
              <a:buNone/>
            </a:pPr>
            <a:endParaRPr lang="ru-RU" sz="160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0" indent="-173736" algn="l" rtl="0" eaLnBrk="1" latinLnBrk="0" hangingPunct="1">
              <a:buNone/>
            </a:pPr>
            <a:r>
              <a:rPr lang="ru-RU" sz="1600" b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Aptos" panose="020B0004020202020204" pitchFamily="34" charset="0"/>
              </a:rPr>
              <a:t>5224 кв.м.</a:t>
            </a:r>
          </a:p>
          <a:p>
            <a:pPr marL="0" indent="-173736" algn="l" rtl="0" eaLnBrk="1" latinLnBrk="0" hangingPunct="1">
              <a:buNone/>
            </a:pPr>
            <a:endParaRPr lang="ru-RU" sz="160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0" indent="-173736" algn="l" rtl="0" eaLnBrk="1" latinLnBrk="0" hangingPunct="1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Строительство ПСЗ№1 (1787,22 кв.м.)</a:t>
            </a:r>
          </a:p>
          <a:p>
            <a:pPr marL="0" indent="-173736" algn="l" rtl="0" eaLnBrk="1" latinLnBrk="0" hangingPunct="1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Строительство ПСЗ№2 (2319,19 кв.м.)</a:t>
            </a:r>
          </a:p>
          <a:p>
            <a:pPr marL="0" indent="-173736" algn="l" rtl="0" eaLnBrk="1" latinLnBrk="0" hangingPunct="1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Строительство ПСЗ№3 (1117,62 кв.м.)</a:t>
            </a:r>
            <a:endParaRPr lang="ru-RU" sz="1050" dirty="0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xmlns="" id="{53687823-684E-6B7F-875B-7CF6143DDC42}"/>
              </a:ext>
            </a:extLst>
          </p:cNvPr>
          <p:cNvSpPr/>
          <p:nvPr/>
        </p:nvSpPr>
        <p:spPr>
          <a:xfrm>
            <a:off x="7113874" y="5256572"/>
            <a:ext cx="304800" cy="774700"/>
          </a:xfrm>
          <a:custGeom>
            <a:avLst/>
            <a:gdLst>
              <a:gd name="connsiteX0" fmla="*/ 0 w 304800"/>
              <a:gd name="connsiteY0" fmla="*/ 0 h 774700"/>
              <a:gd name="connsiteX1" fmla="*/ 260350 w 304800"/>
              <a:gd name="connsiteY1" fmla="*/ 6350 h 774700"/>
              <a:gd name="connsiteX2" fmla="*/ 304800 w 304800"/>
              <a:gd name="connsiteY2" fmla="*/ 774700 h 774700"/>
              <a:gd name="connsiteX3" fmla="*/ 25400 w 304800"/>
              <a:gd name="connsiteY3" fmla="*/ 755650 h 774700"/>
              <a:gd name="connsiteX4" fmla="*/ 0 w 304800"/>
              <a:gd name="connsiteY4" fmla="*/ 0 h 7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774700">
                <a:moveTo>
                  <a:pt x="0" y="0"/>
                </a:moveTo>
                <a:lnTo>
                  <a:pt x="260350" y="6350"/>
                </a:lnTo>
                <a:lnTo>
                  <a:pt x="304800" y="774700"/>
                </a:lnTo>
                <a:lnTo>
                  <a:pt x="25400" y="7556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8000"/>
            </a:schemeClr>
          </a:solidFill>
          <a:ln>
            <a:solidFill>
              <a:schemeClr val="accent1">
                <a:shade val="15000"/>
                <a:alpha val="12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xmlns="" id="{2C66DAFE-B525-F58F-96D1-F010FBC4EFF3}"/>
              </a:ext>
            </a:extLst>
          </p:cNvPr>
          <p:cNvSpPr/>
          <p:nvPr/>
        </p:nvSpPr>
        <p:spPr>
          <a:xfrm>
            <a:off x="7662514" y="2049051"/>
            <a:ext cx="811925" cy="260131"/>
          </a:xfrm>
          <a:custGeom>
            <a:avLst/>
            <a:gdLst>
              <a:gd name="connsiteX0" fmla="*/ 0 w 811925"/>
              <a:gd name="connsiteY0" fmla="*/ 0 h 260131"/>
              <a:gd name="connsiteX1" fmla="*/ 0 w 811925"/>
              <a:gd name="connsiteY1" fmla="*/ 228600 h 260131"/>
              <a:gd name="connsiteX2" fmla="*/ 811925 w 811925"/>
              <a:gd name="connsiteY2" fmla="*/ 260131 h 260131"/>
              <a:gd name="connsiteX3" fmla="*/ 804042 w 811925"/>
              <a:gd name="connsiteY3" fmla="*/ 23649 h 260131"/>
              <a:gd name="connsiteX4" fmla="*/ 0 w 811925"/>
              <a:gd name="connsiteY4" fmla="*/ 0 h 26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925" h="260131">
                <a:moveTo>
                  <a:pt x="0" y="0"/>
                </a:moveTo>
                <a:lnTo>
                  <a:pt x="0" y="228600"/>
                </a:lnTo>
                <a:lnTo>
                  <a:pt x="811925" y="260131"/>
                </a:lnTo>
                <a:lnTo>
                  <a:pt x="804042" y="23649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41000"/>
            </a:srgbClr>
          </a:solidFill>
          <a:ln>
            <a:solidFill>
              <a:schemeClr val="accent1">
                <a:shade val="15000"/>
                <a:alpha val="44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xmlns="" id="{DB028E29-0FAC-97F5-F445-80D751AC6D08}"/>
              </a:ext>
            </a:extLst>
          </p:cNvPr>
          <p:cNvSpPr/>
          <p:nvPr/>
        </p:nvSpPr>
        <p:spPr>
          <a:xfrm>
            <a:off x="8177259" y="3278329"/>
            <a:ext cx="297180" cy="701040"/>
          </a:xfrm>
          <a:custGeom>
            <a:avLst/>
            <a:gdLst>
              <a:gd name="connsiteX0" fmla="*/ 213360 w 297180"/>
              <a:gd name="connsiteY0" fmla="*/ 0 h 701040"/>
              <a:gd name="connsiteX1" fmla="*/ 0 w 297180"/>
              <a:gd name="connsiteY1" fmla="*/ 0 h 701040"/>
              <a:gd name="connsiteX2" fmla="*/ 60960 w 297180"/>
              <a:gd name="connsiteY2" fmla="*/ 701040 h 701040"/>
              <a:gd name="connsiteX3" fmla="*/ 297180 w 297180"/>
              <a:gd name="connsiteY3" fmla="*/ 678180 h 701040"/>
              <a:gd name="connsiteX4" fmla="*/ 213360 w 297180"/>
              <a:gd name="connsiteY4" fmla="*/ 0 h 70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80" h="701040">
                <a:moveTo>
                  <a:pt x="213360" y="0"/>
                </a:moveTo>
                <a:lnTo>
                  <a:pt x="0" y="0"/>
                </a:lnTo>
                <a:lnTo>
                  <a:pt x="60960" y="701040"/>
                </a:lnTo>
                <a:lnTo>
                  <a:pt x="297180" y="678180"/>
                </a:lnTo>
                <a:lnTo>
                  <a:pt x="213360" y="0"/>
                </a:lnTo>
                <a:close/>
              </a:path>
            </a:pathLst>
          </a:custGeom>
          <a:solidFill>
            <a:srgbClr val="0070C0">
              <a:alpha val="43000"/>
            </a:srgbClr>
          </a:solidFill>
          <a:ln>
            <a:solidFill>
              <a:schemeClr val="accent1">
                <a:shade val="15000"/>
                <a:alpha val="2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xmlns="" id="{591C5890-B546-1CDD-DC8B-381096C2F9FD}"/>
              </a:ext>
            </a:extLst>
          </p:cNvPr>
          <p:cNvSpPr/>
          <p:nvPr/>
        </p:nvSpPr>
        <p:spPr>
          <a:xfrm>
            <a:off x="9549458" y="5359485"/>
            <a:ext cx="457200" cy="883920"/>
          </a:xfrm>
          <a:custGeom>
            <a:avLst/>
            <a:gdLst>
              <a:gd name="connsiteX0" fmla="*/ 297180 w 457200"/>
              <a:gd name="connsiteY0" fmla="*/ 0 h 883920"/>
              <a:gd name="connsiteX1" fmla="*/ 0 w 457200"/>
              <a:gd name="connsiteY1" fmla="*/ 15240 h 883920"/>
              <a:gd name="connsiteX2" fmla="*/ 121920 w 457200"/>
              <a:gd name="connsiteY2" fmla="*/ 883920 h 883920"/>
              <a:gd name="connsiteX3" fmla="*/ 457200 w 457200"/>
              <a:gd name="connsiteY3" fmla="*/ 868680 h 883920"/>
              <a:gd name="connsiteX4" fmla="*/ 297180 w 457200"/>
              <a:gd name="connsiteY4" fmla="*/ 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" h="883920">
                <a:moveTo>
                  <a:pt x="297180" y="0"/>
                </a:moveTo>
                <a:lnTo>
                  <a:pt x="0" y="15240"/>
                </a:lnTo>
                <a:lnTo>
                  <a:pt x="121920" y="883920"/>
                </a:lnTo>
                <a:lnTo>
                  <a:pt x="457200" y="868680"/>
                </a:lnTo>
                <a:lnTo>
                  <a:pt x="297180" y="0"/>
                </a:lnTo>
                <a:close/>
              </a:path>
            </a:pathLst>
          </a:custGeom>
          <a:solidFill>
            <a:srgbClr val="0070C0">
              <a:alpha val="49000"/>
            </a:srgbClr>
          </a:solidFill>
          <a:ln>
            <a:solidFill>
              <a:schemeClr val="accent1">
                <a:shade val="15000"/>
                <a:alpha val="53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: фигура 17">
            <a:extLst>
              <a:ext uri="{FF2B5EF4-FFF2-40B4-BE49-F238E27FC236}">
                <a16:creationId xmlns:a16="http://schemas.microsoft.com/office/drawing/2014/main" xmlns="" id="{789DEED0-A607-CE83-E52D-BF4ED7C14ACD}"/>
              </a:ext>
            </a:extLst>
          </p:cNvPr>
          <p:cNvSpPr/>
          <p:nvPr/>
        </p:nvSpPr>
        <p:spPr>
          <a:xfrm>
            <a:off x="6872771" y="4033921"/>
            <a:ext cx="169379" cy="1325564"/>
          </a:xfrm>
          <a:custGeom>
            <a:avLst/>
            <a:gdLst>
              <a:gd name="connsiteX0" fmla="*/ 0 w 213360"/>
              <a:gd name="connsiteY0" fmla="*/ 7620 h 1082040"/>
              <a:gd name="connsiteX1" fmla="*/ 38100 w 213360"/>
              <a:gd name="connsiteY1" fmla="*/ 1082040 h 1082040"/>
              <a:gd name="connsiteX2" fmla="*/ 213360 w 213360"/>
              <a:gd name="connsiteY2" fmla="*/ 1082040 h 1082040"/>
              <a:gd name="connsiteX3" fmla="*/ 175260 w 213360"/>
              <a:gd name="connsiteY3" fmla="*/ 0 h 1082040"/>
              <a:gd name="connsiteX4" fmla="*/ 0 w 213360"/>
              <a:gd name="connsiteY4" fmla="*/ 7620 h 108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" h="1082040">
                <a:moveTo>
                  <a:pt x="0" y="7620"/>
                </a:moveTo>
                <a:lnTo>
                  <a:pt x="38100" y="1082040"/>
                </a:lnTo>
                <a:lnTo>
                  <a:pt x="213360" y="1082040"/>
                </a:lnTo>
                <a:lnTo>
                  <a:pt x="17526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1">
                <a:shade val="15000"/>
                <a:alpha val="36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7">
            <a:extLst>
              <a:ext uri="{FF2B5EF4-FFF2-40B4-BE49-F238E27FC236}">
                <a16:creationId xmlns:a16="http://schemas.microsoft.com/office/drawing/2014/main" xmlns="" id="{789DEED0-A607-CE83-E52D-BF4ED7C14ACD}"/>
              </a:ext>
            </a:extLst>
          </p:cNvPr>
          <p:cNvSpPr/>
          <p:nvPr/>
        </p:nvSpPr>
        <p:spPr>
          <a:xfrm>
            <a:off x="6866746" y="3345265"/>
            <a:ext cx="175404" cy="621724"/>
          </a:xfrm>
          <a:custGeom>
            <a:avLst/>
            <a:gdLst>
              <a:gd name="connsiteX0" fmla="*/ 0 w 213360"/>
              <a:gd name="connsiteY0" fmla="*/ 7620 h 1082040"/>
              <a:gd name="connsiteX1" fmla="*/ 38100 w 213360"/>
              <a:gd name="connsiteY1" fmla="*/ 1082040 h 1082040"/>
              <a:gd name="connsiteX2" fmla="*/ 213360 w 213360"/>
              <a:gd name="connsiteY2" fmla="*/ 1082040 h 1082040"/>
              <a:gd name="connsiteX3" fmla="*/ 175260 w 213360"/>
              <a:gd name="connsiteY3" fmla="*/ 0 h 1082040"/>
              <a:gd name="connsiteX4" fmla="*/ 0 w 213360"/>
              <a:gd name="connsiteY4" fmla="*/ 7620 h 108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" h="1082040">
                <a:moveTo>
                  <a:pt x="0" y="7620"/>
                </a:moveTo>
                <a:lnTo>
                  <a:pt x="38100" y="1082040"/>
                </a:lnTo>
                <a:lnTo>
                  <a:pt x="213360" y="1082040"/>
                </a:lnTo>
                <a:lnTo>
                  <a:pt x="17526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1">
                <a:shade val="15000"/>
                <a:alpha val="36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xmlns="" id="{789DEED0-A607-CE83-E52D-BF4ED7C14ACD}"/>
              </a:ext>
            </a:extLst>
          </p:cNvPr>
          <p:cNvSpPr/>
          <p:nvPr/>
        </p:nvSpPr>
        <p:spPr>
          <a:xfrm>
            <a:off x="6813774" y="2424666"/>
            <a:ext cx="175404" cy="853663"/>
          </a:xfrm>
          <a:custGeom>
            <a:avLst/>
            <a:gdLst>
              <a:gd name="connsiteX0" fmla="*/ 0 w 213360"/>
              <a:gd name="connsiteY0" fmla="*/ 7620 h 1082040"/>
              <a:gd name="connsiteX1" fmla="*/ 38100 w 213360"/>
              <a:gd name="connsiteY1" fmla="*/ 1082040 h 1082040"/>
              <a:gd name="connsiteX2" fmla="*/ 213360 w 213360"/>
              <a:gd name="connsiteY2" fmla="*/ 1082040 h 1082040"/>
              <a:gd name="connsiteX3" fmla="*/ 175260 w 213360"/>
              <a:gd name="connsiteY3" fmla="*/ 0 h 1082040"/>
              <a:gd name="connsiteX4" fmla="*/ 0 w 213360"/>
              <a:gd name="connsiteY4" fmla="*/ 7620 h 108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" h="1082040">
                <a:moveTo>
                  <a:pt x="0" y="7620"/>
                </a:moveTo>
                <a:lnTo>
                  <a:pt x="38100" y="1082040"/>
                </a:lnTo>
                <a:lnTo>
                  <a:pt x="213360" y="1082040"/>
                </a:lnTo>
                <a:lnTo>
                  <a:pt x="17526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1">
                <a:shade val="15000"/>
                <a:alpha val="36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: фигура 26">
            <a:extLst>
              <a:ext uri="{FF2B5EF4-FFF2-40B4-BE49-F238E27FC236}">
                <a16:creationId xmlns:a16="http://schemas.microsoft.com/office/drawing/2014/main" xmlns="" id="{09FC1992-C4C4-5BB1-3583-B2609F7B1E33}"/>
              </a:ext>
            </a:extLst>
          </p:cNvPr>
          <p:cNvSpPr/>
          <p:nvPr/>
        </p:nvSpPr>
        <p:spPr>
          <a:xfrm>
            <a:off x="7042150" y="4082332"/>
            <a:ext cx="620364" cy="1111533"/>
          </a:xfrm>
          <a:custGeom>
            <a:avLst/>
            <a:gdLst>
              <a:gd name="connsiteX0" fmla="*/ 0 w 480060"/>
              <a:gd name="connsiteY0" fmla="*/ 22860 h 1234440"/>
              <a:gd name="connsiteX1" fmla="*/ 30480 w 480060"/>
              <a:gd name="connsiteY1" fmla="*/ 1219200 h 1234440"/>
              <a:gd name="connsiteX2" fmla="*/ 480060 w 480060"/>
              <a:gd name="connsiteY2" fmla="*/ 1234440 h 1234440"/>
              <a:gd name="connsiteX3" fmla="*/ 434340 w 480060"/>
              <a:gd name="connsiteY3" fmla="*/ 0 h 1234440"/>
              <a:gd name="connsiteX4" fmla="*/ 0 w 480060"/>
              <a:gd name="connsiteY4" fmla="*/ 22860 h 123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" h="1234440">
                <a:moveTo>
                  <a:pt x="0" y="22860"/>
                </a:moveTo>
                <a:lnTo>
                  <a:pt x="30480" y="1219200"/>
                </a:lnTo>
                <a:lnTo>
                  <a:pt x="480060" y="1234440"/>
                </a:lnTo>
                <a:lnTo>
                  <a:pt x="43434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1">
                <a:shade val="15000"/>
                <a:alpha val="44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: фигура 28">
            <a:extLst>
              <a:ext uri="{FF2B5EF4-FFF2-40B4-BE49-F238E27FC236}">
                <a16:creationId xmlns:a16="http://schemas.microsoft.com/office/drawing/2014/main" xmlns="" id="{B0A6E419-4224-DBCC-805D-F79654A60B3D}"/>
              </a:ext>
            </a:extLst>
          </p:cNvPr>
          <p:cNvSpPr/>
          <p:nvPr/>
        </p:nvSpPr>
        <p:spPr>
          <a:xfrm>
            <a:off x="7133785" y="5202494"/>
            <a:ext cx="586228" cy="828777"/>
          </a:xfrm>
          <a:custGeom>
            <a:avLst/>
            <a:gdLst>
              <a:gd name="connsiteX0" fmla="*/ 0 w 556260"/>
              <a:gd name="connsiteY0" fmla="*/ 0 h 1089660"/>
              <a:gd name="connsiteX1" fmla="*/ 30480 w 556260"/>
              <a:gd name="connsiteY1" fmla="*/ 1089660 h 1089660"/>
              <a:gd name="connsiteX2" fmla="*/ 556260 w 556260"/>
              <a:gd name="connsiteY2" fmla="*/ 1066800 h 1089660"/>
              <a:gd name="connsiteX3" fmla="*/ 487680 w 556260"/>
              <a:gd name="connsiteY3" fmla="*/ 0 h 1089660"/>
              <a:gd name="connsiteX4" fmla="*/ 0 w 556260"/>
              <a:gd name="connsiteY4" fmla="*/ 0 h 108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260" h="1089660">
                <a:moveTo>
                  <a:pt x="0" y="0"/>
                </a:moveTo>
                <a:lnTo>
                  <a:pt x="30480" y="1089660"/>
                </a:lnTo>
                <a:lnTo>
                  <a:pt x="556260" y="1066800"/>
                </a:lnTo>
                <a:lnTo>
                  <a:pt x="48768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1">
                <a:shade val="15000"/>
                <a:alpha val="26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: фигура 29">
            <a:extLst>
              <a:ext uri="{FF2B5EF4-FFF2-40B4-BE49-F238E27FC236}">
                <a16:creationId xmlns:a16="http://schemas.microsoft.com/office/drawing/2014/main" xmlns="" id="{A91F6538-A99F-9213-3E7D-8147A41292FC}"/>
              </a:ext>
            </a:extLst>
          </p:cNvPr>
          <p:cNvSpPr/>
          <p:nvPr/>
        </p:nvSpPr>
        <p:spPr>
          <a:xfrm>
            <a:off x="7078012" y="3345266"/>
            <a:ext cx="533400" cy="682988"/>
          </a:xfrm>
          <a:custGeom>
            <a:avLst/>
            <a:gdLst>
              <a:gd name="connsiteX0" fmla="*/ 0 w 556260"/>
              <a:gd name="connsiteY0" fmla="*/ 0 h 1089660"/>
              <a:gd name="connsiteX1" fmla="*/ 30480 w 556260"/>
              <a:gd name="connsiteY1" fmla="*/ 1089660 h 1089660"/>
              <a:gd name="connsiteX2" fmla="*/ 556260 w 556260"/>
              <a:gd name="connsiteY2" fmla="*/ 1066800 h 1089660"/>
              <a:gd name="connsiteX3" fmla="*/ 487680 w 556260"/>
              <a:gd name="connsiteY3" fmla="*/ 0 h 1089660"/>
              <a:gd name="connsiteX4" fmla="*/ 0 w 556260"/>
              <a:gd name="connsiteY4" fmla="*/ 0 h 108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260" h="1089660">
                <a:moveTo>
                  <a:pt x="0" y="0"/>
                </a:moveTo>
                <a:lnTo>
                  <a:pt x="30480" y="1089660"/>
                </a:lnTo>
                <a:lnTo>
                  <a:pt x="556260" y="1066800"/>
                </a:lnTo>
                <a:lnTo>
                  <a:pt x="48768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1">
                <a:shade val="15000"/>
                <a:alpha val="57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лилиния: фигура 27">
            <a:extLst>
              <a:ext uri="{FF2B5EF4-FFF2-40B4-BE49-F238E27FC236}">
                <a16:creationId xmlns:a16="http://schemas.microsoft.com/office/drawing/2014/main" xmlns="" id="{D1279E28-B97D-28F1-4CC3-C9216F2B1B77}"/>
              </a:ext>
            </a:extLst>
          </p:cNvPr>
          <p:cNvSpPr/>
          <p:nvPr/>
        </p:nvSpPr>
        <p:spPr>
          <a:xfrm>
            <a:off x="7042150" y="2428640"/>
            <a:ext cx="533400" cy="849689"/>
          </a:xfrm>
          <a:custGeom>
            <a:avLst/>
            <a:gdLst>
              <a:gd name="connsiteX0" fmla="*/ 0 w 556260"/>
              <a:gd name="connsiteY0" fmla="*/ 0 h 1089660"/>
              <a:gd name="connsiteX1" fmla="*/ 30480 w 556260"/>
              <a:gd name="connsiteY1" fmla="*/ 1089660 h 1089660"/>
              <a:gd name="connsiteX2" fmla="*/ 556260 w 556260"/>
              <a:gd name="connsiteY2" fmla="*/ 1066800 h 1089660"/>
              <a:gd name="connsiteX3" fmla="*/ 487680 w 556260"/>
              <a:gd name="connsiteY3" fmla="*/ 0 h 1089660"/>
              <a:gd name="connsiteX4" fmla="*/ 0 w 556260"/>
              <a:gd name="connsiteY4" fmla="*/ 0 h 108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260" h="1089660">
                <a:moveTo>
                  <a:pt x="0" y="0"/>
                </a:moveTo>
                <a:lnTo>
                  <a:pt x="30480" y="1089660"/>
                </a:lnTo>
                <a:lnTo>
                  <a:pt x="556260" y="1066800"/>
                </a:lnTo>
                <a:lnTo>
                  <a:pt x="48768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1">
                <a:shade val="15000"/>
                <a:alpha val="57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D4BCC029-D03C-4D77-FAB8-2F37B3FC03A5}"/>
              </a:ext>
            </a:extLst>
          </p:cNvPr>
          <p:cNvSpPr/>
          <p:nvPr/>
        </p:nvSpPr>
        <p:spPr>
          <a:xfrm>
            <a:off x="4817806" y="2399071"/>
            <a:ext cx="2171372" cy="3342968"/>
          </a:xfrm>
          <a:custGeom>
            <a:avLst/>
            <a:gdLst>
              <a:gd name="connsiteX0" fmla="*/ 324465 w 2281084"/>
              <a:gd name="connsiteY0" fmla="*/ 39329 h 3342968"/>
              <a:gd name="connsiteX1" fmla="*/ 0 w 2281084"/>
              <a:gd name="connsiteY1" fmla="*/ 3028335 h 3342968"/>
              <a:gd name="connsiteX2" fmla="*/ 875071 w 2281084"/>
              <a:gd name="connsiteY2" fmla="*/ 3057832 h 3342968"/>
              <a:gd name="connsiteX3" fmla="*/ 875071 w 2281084"/>
              <a:gd name="connsiteY3" fmla="*/ 3342968 h 3342968"/>
              <a:gd name="connsiteX4" fmla="*/ 2281084 w 2281084"/>
              <a:gd name="connsiteY4" fmla="*/ 3293806 h 3342968"/>
              <a:gd name="connsiteX5" fmla="*/ 2271252 w 2281084"/>
              <a:gd name="connsiteY5" fmla="*/ 3028335 h 3342968"/>
              <a:gd name="connsiteX6" fmla="*/ 2054942 w 2281084"/>
              <a:gd name="connsiteY6" fmla="*/ 3018503 h 3342968"/>
              <a:gd name="connsiteX7" fmla="*/ 2025446 w 2281084"/>
              <a:gd name="connsiteY7" fmla="*/ 0 h 3342968"/>
              <a:gd name="connsiteX8" fmla="*/ 324465 w 2281084"/>
              <a:gd name="connsiteY8" fmla="*/ 39329 h 334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1084" h="3342968">
                <a:moveTo>
                  <a:pt x="324465" y="39329"/>
                </a:moveTo>
                <a:lnTo>
                  <a:pt x="0" y="3028335"/>
                </a:lnTo>
                <a:lnTo>
                  <a:pt x="875071" y="3057832"/>
                </a:lnTo>
                <a:lnTo>
                  <a:pt x="875071" y="3342968"/>
                </a:lnTo>
                <a:lnTo>
                  <a:pt x="2281084" y="3293806"/>
                </a:lnTo>
                <a:lnTo>
                  <a:pt x="2271252" y="3028335"/>
                </a:lnTo>
                <a:lnTo>
                  <a:pt x="2054942" y="3018503"/>
                </a:lnTo>
                <a:lnTo>
                  <a:pt x="2025446" y="0"/>
                </a:lnTo>
                <a:lnTo>
                  <a:pt x="324465" y="39329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xmlns="" id="{E3E79390-693E-C146-68E2-4BC56AB4D81C}"/>
              </a:ext>
            </a:extLst>
          </p:cNvPr>
          <p:cNvSpPr/>
          <p:nvPr/>
        </p:nvSpPr>
        <p:spPr>
          <a:xfrm>
            <a:off x="7659330" y="2025445"/>
            <a:ext cx="758108" cy="255639"/>
          </a:xfrm>
          <a:custGeom>
            <a:avLst/>
            <a:gdLst>
              <a:gd name="connsiteX0" fmla="*/ 19665 w 796413"/>
              <a:gd name="connsiteY0" fmla="*/ 0 h 255639"/>
              <a:gd name="connsiteX1" fmla="*/ 0 w 796413"/>
              <a:gd name="connsiteY1" fmla="*/ 235974 h 255639"/>
              <a:gd name="connsiteX2" fmla="*/ 796413 w 796413"/>
              <a:gd name="connsiteY2" fmla="*/ 255639 h 255639"/>
              <a:gd name="connsiteX3" fmla="*/ 796413 w 796413"/>
              <a:gd name="connsiteY3" fmla="*/ 39329 h 255639"/>
              <a:gd name="connsiteX4" fmla="*/ 19665 w 796413"/>
              <a:gd name="connsiteY4" fmla="*/ 0 h 25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413" h="255639">
                <a:moveTo>
                  <a:pt x="19665" y="0"/>
                </a:moveTo>
                <a:lnTo>
                  <a:pt x="0" y="235974"/>
                </a:lnTo>
                <a:lnTo>
                  <a:pt x="796413" y="255639"/>
                </a:lnTo>
                <a:lnTo>
                  <a:pt x="796413" y="39329"/>
                </a:lnTo>
                <a:lnTo>
                  <a:pt x="19665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xmlns="" id="{8D6E6EAA-52BA-B2D7-FFAE-0C8C65FD75CE}"/>
              </a:ext>
            </a:extLst>
          </p:cNvPr>
          <p:cNvSpPr/>
          <p:nvPr/>
        </p:nvSpPr>
        <p:spPr>
          <a:xfrm>
            <a:off x="8868697" y="2684206"/>
            <a:ext cx="2040341" cy="3647768"/>
          </a:xfrm>
          <a:custGeom>
            <a:avLst/>
            <a:gdLst>
              <a:gd name="connsiteX0" fmla="*/ 0 w 2143432"/>
              <a:gd name="connsiteY0" fmla="*/ 29497 h 3647768"/>
              <a:gd name="connsiteX1" fmla="*/ 294968 w 2143432"/>
              <a:gd name="connsiteY1" fmla="*/ 1828800 h 3647768"/>
              <a:gd name="connsiteX2" fmla="*/ 1337187 w 2143432"/>
              <a:gd name="connsiteY2" fmla="*/ 1799304 h 3647768"/>
              <a:gd name="connsiteX3" fmla="*/ 1425677 w 2143432"/>
              <a:gd name="connsiteY3" fmla="*/ 2310581 h 3647768"/>
              <a:gd name="connsiteX4" fmla="*/ 698090 w 2143432"/>
              <a:gd name="connsiteY4" fmla="*/ 2330246 h 3647768"/>
              <a:gd name="connsiteX5" fmla="*/ 737419 w 2143432"/>
              <a:gd name="connsiteY5" fmla="*/ 2674375 h 3647768"/>
              <a:gd name="connsiteX6" fmla="*/ 993058 w 2143432"/>
              <a:gd name="connsiteY6" fmla="*/ 2674375 h 3647768"/>
              <a:gd name="connsiteX7" fmla="*/ 1199535 w 2143432"/>
              <a:gd name="connsiteY7" fmla="*/ 3647768 h 3647768"/>
              <a:gd name="connsiteX8" fmla="*/ 2143432 w 2143432"/>
              <a:gd name="connsiteY8" fmla="*/ 3628104 h 3647768"/>
              <a:gd name="connsiteX9" fmla="*/ 1258529 w 2143432"/>
              <a:gd name="connsiteY9" fmla="*/ 0 h 3647768"/>
              <a:gd name="connsiteX10" fmla="*/ 0 w 2143432"/>
              <a:gd name="connsiteY10" fmla="*/ 29497 h 364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3432" h="3647768">
                <a:moveTo>
                  <a:pt x="0" y="29497"/>
                </a:moveTo>
                <a:lnTo>
                  <a:pt x="294968" y="1828800"/>
                </a:lnTo>
                <a:lnTo>
                  <a:pt x="1337187" y="1799304"/>
                </a:lnTo>
                <a:lnTo>
                  <a:pt x="1425677" y="2310581"/>
                </a:lnTo>
                <a:lnTo>
                  <a:pt x="698090" y="2330246"/>
                </a:lnTo>
                <a:lnTo>
                  <a:pt x="737419" y="2674375"/>
                </a:lnTo>
                <a:lnTo>
                  <a:pt x="993058" y="2674375"/>
                </a:lnTo>
                <a:lnTo>
                  <a:pt x="1199535" y="3647768"/>
                </a:lnTo>
                <a:lnTo>
                  <a:pt x="2143432" y="3628104"/>
                </a:lnTo>
                <a:lnTo>
                  <a:pt x="1258529" y="0"/>
                </a:lnTo>
                <a:lnTo>
                  <a:pt x="0" y="29497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xmlns="" id="{919C4482-BA9F-00E0-A5E6-4BBACB4FCCB8}"/>
              </a:ext>
            </a:extLst>
          </p:cNvPr>
          <p:cNvSpPr/>
          <p:nvPr/>
        </p:nvSpPr>
        <p:spPr>
          <a:xfrm>
            <a:off x="8406581" y="3224981"/>
            <a:ext cx="290140" cy="717754"/>
          </a:xfrm>
          <a:custGeom>
            <a:avLst/>
            <a:gdLst>
              <a:gd name="connsiteX0" fmla="*/ 0 w 304800"/>
              <a:gd name="connsiteY0" fmla="*/ 9832 h 717754"/>
              <a:gd name="connsiteX1" fmla="*/ 78658 w 304800"/>
              <a:gd name="connsiteY1" fmla="*/ 717754 h 717754"/>
              <a:gd name="connsiteX2" fmla="*/ 304800 w 304800"/>
              <a:gd name="connsiteY2" fmla="*/ 698090 h 717754"/>
              <a:gd name="connsiteX3" fmla="*/ 226142 w 304800"/>
              <a:gd name="connsiteY3" fmla="*/ 0 h 717754"/>
              <a:gd name="connsiteX4" fmla="*/ 0 w 304800"/>
              <a:gd name="connsiteY4" fmla="*/ 9832 h 71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717754">
                <a:moveTo>
                  <a:pt x="0" y="9832"/>
                </a:moveTo>
                <a:lnTo>
                  <a:pt x="78658" y="717754"/>
                </a:lnTo>
                <a:lnTo>
                  <a:pt x="304800" y="698090"/>
                </a:lnTo>
                <a:lnTo>
                  <a:pt x="226142" y="0"/>
                </a:lnTo>
                <a:lnTo>
                  <a:pt x="0" y="9832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xmlns="" id="{94E28D3D-48C4-9D8F-5AC6-EEAA7F43F970}"/>
              </a:ext>
            </a:extLst>
          </p:cNvPr>
          <p:cNvSpPr/>
          <p:nvPr/>
        </p:nvSpPr>
        <p:spPr>
          <a:xfrm>
            <a:off x="7846143" y="4572000"/>
            <a:ext cx="346296" cy="1022555"/>
          </a:xfrm>
          <a:custGeom>
            <a:avLst/>
            <a:gdLst>
              <a:gd name="connsiteX0" fmla="*/ 0 w 363793"/>
              <a:gd name="connsiteY0" fmla="*/ 19665 h 1022555"/>
              <a:gd name="connsiteX1" fmla="*/ 49161 w 363793"/>
              <a:gd name="connsiteY1" fmla="*/ 1022555 h 1022555"/>
              <a:gd name="connsiteX2" fmla="*/ 363793 w 363793"/>
              <a:gd name="connsiteY2" fmla="*/ 1022555 h 1022555"/>
              <a:gd name="connsiteX3" fmla="*/ 294968 w 363793"/>
              <a:gd name="connsiteY3" fmla="*/ 0 h 1022555"/>
              <a:gd name="connsiteX4" fmla="*/ 0 w 363793"/>
              <a:gd name="connsiteY4" fmla="*/ 19665 h 1022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793" h="1022555">
                <a:moveTo>
                  <a:pt x="0" y="19665"/>
                </a:moveTo>
                <a:lnTo>
                  <a:pt x="49161" y="1022555"/>
                </a:lnTo>
                <a:lnTo>
                  <a:pt x="363793" y="1022555"/>
                </a:lnTo>
                <a:lnTo>
                  <a:pt x="294968" y="0"/>
                </a:lnTo>
                <a:lnTo>
                  <a:pt x="0" y="19665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297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516994F-4017-99D6-7441-3AD76F5A2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A929E2-B5DC-602F-E584-74D5C97A6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0071" y="2354241"/>
            <a:ext cx="6711857" cy="1074759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ea typeface="ADLaM Display" panose="020F0502020204030204" pitchFamily="2" charset="0"/>
                <a:cs typeface="ADLaM Display" panose="020F0502020204030204" pitchFamily="2" charset="0"/>
              </a:rPr>
              <a:t>Национальный проект, условия</a:t>
            </a:r>
            <a:br>
              <a:rPr lang="ru-RU" sz="4000" b="1" dirty="0">
                <a:ea typeface="ADLaM Display" panose="020F0502020204030204" pitchFamily="2" charset="0"/>
                <a:cs typeface="ADLaM Display" panose="020F0502020204030204" pitchFamily="2" charset="0"/>
              </a:rPr>
            </a:br>
            <a:r>
              <a:rPr lang="ru-RU" sz="4000" b="1" dirty="0">
                <a:ea typeface="ADLaM Display" panose="020F0502020204030204" pitchFamily="2" charset="0"/>
                <a:cs typeface="ADLaM Display" panose="020F0502020204030204" pitchFamily="2" charset="0"/>
              </a:rPr>
              <a:t>и текущие результаты</a:t>
            </a:r>
          </a:p>
        </p:txBody>
      </p:sp>
      <p:pic>
        <p:nvPicPr>
          <p:cNvPr id="5" name="Рисунок 4" descr="Изображение выглядит как текст, Шрифт, дизайн, руковод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7DBF9EB7-8C04-5CFA-3896-785B6B783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481" y="248000"/>
            <a:ext cx="3799326" cy="73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12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90F7344-5676-CA2E-5A4E-18C78AC09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338A454E-A7FE-E55F-FD75-371746135C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195836"/>
              </p:ext>
            </p:extLst>
          </p:nvPr>
        </p:nvGraphicFramePr>
        <p:xfrm>
          <a:off x="168442" y="558559"/>
          <a:ext cx="11463816" cy="507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3816">
                  <a:extLst>
                    <a:ext uri="{9D8B030D-6E8A-4147-A177-3AD203B41FA5}">
                      <a16:colId xmlns:a16="http://schemas.microsoft.com/office/drawing/2014/main" xmlns="" val="2808985485"/>
                    </a:ext>
                  </a:extLst>
                </a:gridCol>
              </a:tblGrid>
              <a:tr h="50755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Планируемые показатели по программе Малое и среднее предпринимательство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8463890"/>
                  </a:ext>
                </a:extLst>
              </a:tr>
            </a:tbl>
          </a:graphicData>
        </a:graphic>
      </p:graphicFrame>
      <p:pic>
        <p:nvPicPr>
          <p:cNvPr id="8" name="Рисунок 7" descr="Изображение выглядит как текст, Шрифт, дизайн, руковод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8EA403B1-8E5D-FB9E-3C18-9674D3069A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458" y="153663"/>
            <a:ext cx="2082800" cy="404896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645546"/>
              </p:ext>
            </p:extLst>
          </p:nvPr>
        </p:nvGraphicFramePr>
        <p:xfrm>
          <a:off x="179884" y="1048168"/>
          <a:ext cx="11752285" cy="5422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2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254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46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46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96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7455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449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451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954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0453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6449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8954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3451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944379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23357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пп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показателей, необходимых для достижения результата предоставления субсидии 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Единица измерения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Планируемое значение показателей предоставления субсидии 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4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 01.01.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2023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 01.01.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2024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01.01.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2025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01.01.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2026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01.01.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2027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01.01.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2028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01.01.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2029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01.01.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2030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01.01.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2031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01.01.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2032 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ИТОГО за 2022-2031 гг.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6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1.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резидентов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ед.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7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9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11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13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15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15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15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15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15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6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Объем выручки резидентов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тыс.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рублей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1 016 553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1 341 909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1 597 877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1 882 004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2 198 269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2 486 608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2 601 725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2 722 301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15 847 252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6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ты3.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Объем налоговых платежей резидентов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тыс.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рублей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74 992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125 412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182 786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220 215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260 507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311 951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342 957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362 909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1 881 729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6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4.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созданных рабочих мест (нарастающим итогом)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ед.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250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300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340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390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430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480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</a:rPr>
                        <a:t>500</a:t>
                      </a:r>
                      <a:endParaRPr lang="ru-RU" sz="1100" b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</a:rPr>
                        <a:t>500</a:t>
                      </a:r>
                      <a:endParaRPr lang="ru-RU" sz="1100" b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500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95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5.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Объем внебюджетных (частных) инвестиций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тыс.</a:t>
                      </a:r>
                      <a:endParaRPr lang="ru-RU" sz="105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рублей</a:t>
                      </a:r>
                      <a:endParaRPr lang="ru-RU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12 906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21 041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21 043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18 895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18 895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18 895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21 041</a:t>
                      </a:r>
                      <a:endParaRPr lang="ru-RU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132 716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48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90F7344-5676-CA2E-5A4E-18C78AC09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338A454E-A7FE-E55F-FD75-371746135C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8393"/>
              </p:ext>
            </p:extLst>
          </p:nvPr>
        </p:nvGraphicFramePr>
        <p:xfrm>
          <a:off x="168442" y="719665"/>
          <a:ext cx="11463816" cy="507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3816">
                  <a:extLst>
                    <a:ext uri="{9D8B030D-6E8A-4147-A177-3AD203B41FA5}">
                      <a16:colId xmlns:a16="http://schemas.microsoft.com/office/drawing/2014/main" xmlns="" val="2808985485"/>
                    </a:ext>
                  </a:extLst>
                </a:gridCol>
              </a:tblGrid>
              <a:tr h="50755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Показатели по программе Малое и среднее предпринимательство, на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01.01.2025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8463890"/>
                  </a:ext>
                </a:extLst>
              </a:tr>
            </a:tbl>
          </a:graphicData>
        </a:graphic>
      </p:graphicFrame>
      <p:pic>
        <p:nvPicPr>
          <p:cNvPr id="8" name="Рисунок 7" descr="Изображение выглядит как текст, Шрифт, дизайн, руковод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8EA403B1-8E5D-FB9E-3C18-9674D3069A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458" y="153663"/>
            <a:ext cx="2082800" cy="40489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498742"/>
              </p:ext>
            </p:extLst>
          </p:nvPr>
        </p:nvGraphicFramePr>
        <p:xfrm>
          <a:off x="410077" y="1409989"/>
          <a:ext cx="11111345" cy="4729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7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871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37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071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259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337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пп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показателей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Единица измерения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</a:rPr>
                        <a:t> Планируемое значение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Фактические показатели на 01.01.2025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 01.01.2025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effectLst/>
                        </a:rPr>
                        <a:t>На 01.01.2025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1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резидентов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ед.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</a:t>
                      </a:r>
                    </a:p>
                  </a:txBody>
                  <a:tcPr marL="27969" marR="27969" marT="46013" marB="46013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15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9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Объем выручки резидентов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тыс.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рублей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1 016 553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3 994 902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Объем налоговых платежей резидентов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тыс.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рублей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74 992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534 951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6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созданных рабочих мест (нарастающим итогом)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ед.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250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816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487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Объем внебюджетных (частных) инвестиций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тыс.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рублей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12 906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155 300,33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969" marR="27969" marT="46013" marB="46013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146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1C284BF-F23C-8162-152D-15BE4D4F9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A40204-7B40-22AC-D8AE-F9D60A750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182" y="2891620"/>
            <a:ext cx="11083636" cy="1074759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ea typeface="ADLaM Display" panose="020F0502020204030204" pitchFamily="2" charset="0"/>
                <a:cs typeface="ADLaM Display" panose="020F0502020204030204" pitchFamily="2" charset="0"/>
              </a:rPr>
              <a:t>Резиденты </a:t>
            </a:r>
            <a:br>
              <a:rPr lang="ru-RU" sz="4000" b="1" dirty="0">
                <a:ea typeface="ADLaM Display" panose="020F0502020204030204" pitchFamily="2" charset="0"/>
                <a:cs typeface="ADLaM Display" panose="020F0502020204030204" pitchFamily="2" charset="0"/>
              </a:rPr>
            </a:br>
            <a:r>
              <a:rPr lang="ru-RU" sz="4000" b="1" dirty="0">
                <a:ea typeface="ADLaM Display" panose="020F0502020204030204" pitchFamily="2" charset="0"/>
                <a:cs typeface="ADLaM Display" panose="020F0502020204030204" pitchFamily="2" charset="0"/>
              </a:rPr>
              <a:t>индустриального парка</a:t>
            </a:r>
          </a:p>
        </p:txBody>
      </p:sp>
      <p:pic>
        <p:nvPicPr>
          <p:cNvPr id="5" name="Рисунок 4" descr="Изображение выглядит как текст, Шрифт, дизайн, руковод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0E7B5527-8AD3-0D2E-EBA8-087060AAB7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481" y="248000"/>
            <a:ext cx="3799326" cy="73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17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F2016CA-F66B-DF10-EA5B-42F6CCC71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DE8CAB-22C2-3EA4-4B10-D35245D6C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673" y="1160206"/>
            <a:ext cx="11083636" cy="49869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>
                <a:ea typeface="ADLaM Display" panose="020F0502020204030204" pitchFamily="2" charset="0"/>
                <a:cs typeface="ADLaM Display" panose="020F0502020204030204" pitchFamily="2" charset="0"/>
              </a:rPr>
              <a:t>« </a:t>
            </a:r>
            <a:r>
              <a:rPr lang="ru-RU" sz="4000" b="1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Индустриальный парк Машзавод</a:t>
            </a:r>
            <a:r>
              <a:rPr lang="ru-RU" sz="4000" b="1" dirty="0">
                <a:ea typeface="ADLaM Display" panose="020F0502020204030204" pitchFamily="2" charset="0"/>
                <a:cs typeface="ADLaM Display" panose="020F0502020204030204" pitchFamily="2" charset="0"/>
              </a:rPr>
              <a:t> »</a:t>
            </a:r>
            <a:r>
              <a:rPr lang="ru-RU" sz="4000" b="1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/>
            </a:r>
            <a:br>
              <a:rPr lang="ru-RU" sz="4000" b="1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ptos Display" panose="020B0004020202020204" pitchFamily="34" charset="0"/>
              </a:rPr>
              <a:t>56</a:t>
            </a:r>
            <a:r>
              <a:rPr lang="ru-RU" sz="2400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 лет опыта в машиностроении</a:t>
            </a:r>
            <a:r>
              <a:rPr lang="ru-RU" sz="2400" b="1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1 200 единиц оборудования</a:t>
            </a:r>
            <a:br>
              <a:rPr lang="ru-RU" sz="2400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14,87 Га территории</a:t>
            </a:r>
            <a:br>
              <a:rPr lang="ru-RU" sz="2400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57 088 кв.м. зданий</a:t>
            </a:r>
            <a:br>
              <a:rPr lang="ru-RU" sz="2400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15 резидентов</a:t>
            </a:r>
            <a:br>
              <a:rPr lang="ru-RU" sz="2400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ptos Display" panose="020B0004020202020204" pitchFamily="34" charset="0"/>
              </a:rPr>
              <a:t>815 сотрудников</a:t>
            </a:r>
          </a:p>
        </p:txBody>
      </p:sp>
      <p:pic>
        <p:nvPicPr>
          <p:cNvPr id="5" name="Рисунок 4" descr="Изображение выглядит как текст, Шрифт, дизайн, руковод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84969D25-8C22-631E-6DD0-4A1795B0B6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481" y="248000"/>
            <a:ext cx="3799326" cy="73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28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563C8264-7E60-7D0F-B947-2A0225172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587291"/>
              </p:ext>
            </p:extLst>
          </p:nvPr>
        </p:nvGraphicFramePr>
        <p:xfrm>
          <a:off x="168442" y="719665"/>
          <a:ext cx="1146381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3816">
                  <a:extLst>
                    <a:ext uri="{9D8B030D-6E8A-4147-A177-3AD203B41FA5}">
                      <a16:colId xmlns:a16="http://schemas.microsoft.com/office/drawing/2014/main" xmlns="" val="2808985485"/>
                    </a:ext>
                  </a:extLst>
                </a:gridCol>
              </a:tblGrid>
              <a:tr h="50755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Резиденты Индустриального парка: 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Металлообработка и машиностроение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8463890"/>
                  </a:ext>
                </a:extLst>
              </a:tr>
            </a:tbl>
          </a:graphicData>
        </a:graphic>
      </p:graphicFrame>
      <p:pic>
        <p:nvPicPr>
          <p:cNvPr id="8" name="Рисунок 7" descr="Изображение выглядит как текст, Шрифт, дизайн, руковод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DFE2902F-597E-6852-AAE8-1330BBD95E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458" y="153663"/>
            <a:ext cx="2082800" cy="404896"/>
          </a:xfrm>
          <a:prstGeom prst="rect">
            <a:avLst/>
          </a:prstGeom>
        </p:spPr>
      </p:pic>
      <p:pic>
        <p:nvPicPr>
          <p:cNvPr id="10" name="Объект 5">
            <a:extLst>
              <a:ext uri="{FF2B5EF4-FFF2-40B4-BE49-F238E27FC236}">
                <a16:creationId xmlns:a16="http://schemas.microsoft.com/office/drawing/2014/main" xmlns="" id="{0DCDA04A-968C-4C8B-8DF3-D5F4162E34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782" y="2008682"/>
            <a:ext cx="3803149" cy="3291615"/>
          </a:xfr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453891"/>
              </p:ext>
            </p:extLst>
          </p:nvPr>
        </p:nvGraphicFramePr>
        <p:xfrm>
          <a:off x="477429" y="1528355"/>
          <a:ext cx="7884694" cy="51075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9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37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64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22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066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64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dirty="0">
                          <a:effectLst/>
                        </a:rPr>
                        <a:t>№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</a:rPr>
                        <a:t>Наименование организации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</a:rPr>
                        <a:t>Площадь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</a:rPr>
                        <a:t>Кол-во чел.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</a:rPr>
                        <a:t>Вид деятельности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2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</a:rPr>
                        <a:t>ООО «</a:t>
                      </a:r>
                      <a:r>
                        <a:rPr lang="ru-RU" sz="1200" b="0" u="none" strike="noStrike" dirty="0" err="1">
                          <a:effectLst/>
                        </a:rPr>
                        <a:t>Сварат</a:t>
                      </a:r>
                      <a:r>
                        <a:rPr lang="ru-RU" sz="1200" b="0" u="none" strike="noStrike" dirty="0">
                          <a:effectLst/>
                        </a:rPr>
                        <a:t>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1 514,50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металлические изделия прочие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64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</a:rPr>
                        <a:t>ИП Суров Е.А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1 206,40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крепежные изделия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64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</a:rPr>
                        <a:t>ООО «Точка Роста»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2 179,30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машины и оборудование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64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</a:rPr>
                        <a:t>ООО «Новый Протон"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285,80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обработка металлов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64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</a:rPr>
                        <a:t>ООО «ВП </a:t>
                      </a:r>
                      <a:r>
                        <a:rPr lang="ru-RU" sz="1200" b="0" u="none" strike="noStrike" dirty="0" err="1">
                          <a:effectLst/>
                        </a:rPr>
                        <a:t>Процион</a:t>
                      </a:r>
                      <a:r>
                        <a:rPr lang="ru-RU" sz="1200" b="0" u="none" strike="noStrike" dirty="0">
                          <a:effectLst/>
                        </a:rPr>
                        <a:t>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291,00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электрическая аппаратура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2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</a:rPr>
                        <a:t>АО ПКБ «</a:t>
                      </a:r>
                      <a:r>
                        <a:rPr lang="ru-RU" sz="1200" b="0" u="none" strike="noStrike" dirty="0" err="1">
                          <a:effectLst/>
                        </a:rPr>
                        <a:t>Техноприбор</a:t>
                      </a:r>
                      <a:r>
                        <a:rPr lang="ru-RU" sz="1200" b="0" u="none" strike="noStrike" dirty="0">
                          <a:effectLst/>
                        </a:rPr>
                        <a:t>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3 168,00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подъемно-транспортное оборудование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2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</a:rPr>
                        <a:t>ООО «</a:t>
                      </a:r>
                      <a:r>
                        <a:rPr lang="ru-RU" sz="1200" b="0" u="none" strike="noStrike" dirty="0" err="1">
                          <a:effectLst/>
                        </a:rPr>
                        <a:t>ПромСервис</a:t>
                      </a:r>
                      <a:r>
                        <a:rPr lang="ru-RU" sz="1200" b="0" u="none" strike="noStrike" dirty="0">
                          <a:effectLst/>
                        </a:rPr>
                        <a:t>-М»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567,00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подъемно-транспортное оборудование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2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</a:rPr>
                        <a:t>АО «ЧЗ «Металлист»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3344,10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строительные металлические конструкции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2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</a:rPr>
                        <a:t>ООО «</a:t>
                      </a:r>
                      <a:r>
                        <a:rPr lang="ru-RU" sz="1200" b="0" u="none" strike="noStrike" dirty="0" err="1">
                          <a:effectLst/>
                        </a:rPr>
                        <a:t>ИнжТехПром</a:t>
                      </a:r>
                      <a:r>
                        <a:rPr lang="ru-RU" sz="1200" b="0" u="none" strike="noStrike" dirty="0">
                          <a:effectLst/>
                        </a:rPr>
                        <a:t>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1 395,20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179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готовые металлические изделия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64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</a:rPr>
                        <a:t>ООО «ЧРСС»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металлические изделия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2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</a:rPr>
                        <a:t>ООО «ТК Вектор»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432,00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подъемно-транспортное оборудование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64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</a:rPr>
                        <a:t>ООО «Чугунолитейный завод»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4 880,80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литье чугуна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75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</a:rPr>
                        <a:t>ООО «Завод точного стального литья»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2 6810,80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литье стали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92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</a:rPr>
                        <a:t>ООО «ВТФ Текстильмаш»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3 910,60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машины и оборудование для текстиля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60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</a:rPr>
                        <a:t>ООО «</a:t>
                      </a:r>
                      <a:r>
                        <a:rPr lang="ru-RU" sz="1200" b="0" u="none" strike="noStrike" dirty="0" err="1">
                          <a:effectLst/>
                        </a:rPr>
                        <a:t>Техма-Агромаш</a:t>
                      </a:r>
                      <a:r>
                        <a:rPr lang="ru-RU" sz="1200" b="0" u="none" strike="noStrike" dirty="0">
                          <a:effectLst/>
                        </a:rPr>
                        <a:t>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7 028,30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машины и оборудование для сельского хозяйства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64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Итого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57 088,80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816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81A28C6-933B-17E3-A144-782C37E1843A}"/>
              </a:ext>
            </a:extLst>
          </p:cNvPr>
          <p:cNvSpPr txBox="1"/>
          <p:nvPr/>
        </p:nvSpPr>
        <p:spPr>
          <a:xfrm>
            <a:off x="9474377" y="5525729"/>
            <a:ext cx="1744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15 резидентов</a:t>
            </a:r>
          </a:p>
          <a:p>
            <a:r>
              <a:rPr lang="ru-RU" dirty="0"/>
              <a:t>57 088,80 кв.м.</a:t>
            </a:r>
          </a:p>
          <a:p>
            <a:r>
              <a:rPr lang="ru-RU" dirty="0"/>
              <a:t>816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3815822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92BF103-EE84-1C95-A4B9-2BADCA238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44E455-DC09-3135-E072-8EBBE4B5D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182" y="2282020"/>
            <a:ext cx="11083636" cy="1074759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ea typeface="ADLaM Display" panose="020F0502020204030204" pitchFamily="2" charset="0"/>
                <a:cs typeface="ADLaM Display" panose="020F0502020204030204" pitchFamily="2" charset="0"/>
              </a:rPr>
              <a:t>Что получают </a:t>
            </a:r>
            <a:br>
              <a:rPr lang="ru-RU" sz="4000" b="1" dirty="0">
                <a:ea typeface="ADLaM Display" panose="020F0502020204030204" pitchFamily="2" charset="0"/>
                <a:cs typeface="ADLaM Display" panose="020F0502020204030204" pitchFamily="2" charset="0"/>
              </a:rPr>
            </a:br>
            <a:r>
              <a:rPr lang="ru-RU" sz="4000" b="1" dirty="0">
                <a:ea typeface="ADLaM Display" panose="020F0502020204030204" pitchFamily="2" charset="0"/>
                <a:cs typeface="ADLaM Display" panose="020F0502020204030204" pitchFamily="2" charset="0"/>
              </a:rPr>
              <a:t>резиденты парка?</a:t>
            </a:r>
          </a:p>
        </p:txBody>
      </p:sp>
      <p:pic>
        <p:nvPicPr>
          <p:cNvPr id="5" name="Рисунок 4" descr="Изображение выглядит как текст, Шрифт, дизайн, руковод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41653CD0-A419-6E9E-C884-CDD9D2B1A0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481" y="248000"/>
            <a:ext cx="3799326" cy="73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94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7CECE93-C4E4-3A66-1AA3-37AABC6C6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33A92A-AC16-19A0-9F8A-6F922CBE7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182" y="1644445"/>
            <a:ext cx="11083636" cy="356911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ea typeface="ADLaM Display" panose="020F0502020204030204" pitchFamily="2" charset="0"/>
                <a:cs typeface="ADLaM Display" panose="020F0502020204030204" pitchFamily="2" charset="0"/>
              </a:rPr>
              <a:t>Преимущества – </a:t>
            </a:r>
            <a:r>
              <a:rPr lang="ru-RU" sz="3200" dirty="0"/>
              <a:t>дают экономический или конкурентный эффект.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4000" b="1" dirty="0">
                <a:ea typeface="ADLaM Display" panose="020F0502020204030204" pitchFamily="2" charset="0"/>
                <a:cs typeface="ADLaM Display" panose="020F0502020204030204" pitchFamily="2" charset="0"/>
              </a:rPr>
              <a:t/>
            </a:r>
            <a:br>
              <a:rPr lang="ru-RU" sz="4000" b="1" dirty="0">
                <a:ea typeface="ADLaM Display" panose="020F0502020204030204" pitchFamily="2" charset="0"/>
                <a:cs typeface="ADLaM Display" panose="020F0502020204030204" pitchFamily="2" charset="0"/>
              </a:rPr>
            </a:br>
            <a:r>
              <a:rPr lang="ru-RU" sz="3200" b="1" dirty="0">
                <a:ea typeface="ADLaM Display" panose="020F0502020204030204" pitchFamily="2" charset="0"/>
                <a:cs typeface="ADLaM Display" panose="020F0502020204030204" pitchFamily="2" charset="0"/>
              </a:rPr>
              <a:t>Возможности –</a:t>
            </a:r>
            <a:r>
              <a:rPr lang="ru-RU" sz="4000" b="1" dirty="0"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  <a:r>
              <a:rPr lang="ru-RU" sz="3200" dirty="0">
                <a:ea typeface="ADLaM Display" panose="020F0502020204030204" pitchFamily="2" charset="0"/>
                <a:cs typeface="ADLaM Display" panose="020F0502020204030204" pitchFamily="2" charset="0"/>
              </a:rPr>
              <a:t>открывают новые перспективы и пути развития</a:t>
            </a:r>
            <a:br>
              <a:rPr lang="ru-RU" sz="3200" dirty="0">
                <a:ea typeface="ADLaM Display" panose="020F0502020204030204" pitchFamily="2" charset="0"/>
                <a:cs typeface="ADLaM Display" panose="020F0502020204030204" pitchFamily="2" charset="0"/>
              </a:rPr>
            </a:br>
            <a:r>
              <a:rPr lang="ru-RU" sz="3200" dirty="0">
                <a:ea typeface="ADLaM Display" panose="020F0502020204030204" pitchFamily="2" charset="0"/>
                <a:cs typeface="ADLaM Display" panose="020F0502020204030204" pitchFamily="2" charset="0"/>
              </a:rPr>
              <a:t/>
            </a:r>
            <a:br>
              <a:rPr lang="ru-RU" sz="3200" dirty="0">
                <a:ea typeface="ADLaM Display" panose="020F0502020204030204" pitchFamily="2" charset="0"/>
                <a:cs typeface="ADLaM Display" panose="020F0502020204030204" pitchFamily="2" charset="0"/>
              </a:rPr>
            </a:br>
            <a:r>
              <a:rPr lang="ru-RU" sz="3200" b="1" dirty="0">
                <a:ea typeface="ADLaM Display" panose="020F0502020204030204" pitchFamily="2" charset="0"/>
                <a:cs typeface="ADLaM Display" panose="020F0502020204030204" pitchFamily="2" charset="0"/>
              </a:rPr>
              <a:t>Удобства - </a:t>
            </a:r>
            <a:r>
              <a:rPr lang="ru-RU" sz="3200" dirty="0">
                <a:ea typeface="ADLaM Display" panose="020F0502020204030204" pitchFamily="2" charset="0"/>
                <a:cs typeface="ADLaM Display" panose="020F0502020204030204" pitchFamily="2" charset="0"/>
              </a:rPr>
              <a:t>упрощают текущую работу</a:t>
            </a:r>
          </a:p>
        </p:txBody>
      </p:sp>
      <p:pic>
        <p:nvPicPr>
          <p:cNvPr id="5" name="Рисунок 4" descr="Изображение выглядит как текст, Шрифт, дизайн, руковод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E73926D5-6596-CD70-DFB6-192B55AE0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481" y="248000"/>
            <a:ext cx="3799326" cy="73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26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F6BDF6D-4599-E95D-B81F-AC891FFE4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5B9FE9-81A3-60BD-D160-1B83C4125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7858" y="2797278"/>
            <a:ext cx="3366109" cy="63172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ea typeface="ADLaM Display" panose="020F0502020204030204" pitchFamily="2" charset="0"/>
                <a:cs typeface="ADLaM Display" panose="020F0502020204030204" pitchFamily="2" charset="0"/>
              </a:rPr>
              <a:t>Преимущества</a:t>
            </a:r>
            <a:endParaRPr lang="ru-RU" sz="3200" dirty="0"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5" name="Рисунок 4" descr="Изображение выглядит как текст, Шрифт, дизайн, руковод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5791F59A-2AA3-888A-6542-778FD01AFF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481" y="248000"/>
            <a:ext cx="3799326" cy="73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22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17642F6-B04E-884F-0D2D-C80B70071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471E4CD6-2B00-B2FF-646A-C40F0AE80D2D}"/>
              </a:ext>
            </a:extLst>
          </p:cNvPr>
          <p:cNvGraphicFramePr>
            <a:graphicFrameLocks noGrp="1"/>
          </p:cNvGraphicFramePr>
          <p:nvPr/>
        </p:nvGraphicFramePr>
        <p:xfrm>
          <a:off x="168442" y="592462"/>
          <a:ext cx="11463816" cy="507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3816">
                  <a:extLst>
                    <a:ext uri="{9D8B030D-6E8A-4147-A177-3AD203B41FA5}">
                      <a16:colId xmlns:a16="http://schemas.microsoft.com/office/drawing/2014/main" xmlns="" val="2808985485"/>
                    </a:ext>
                  </a:extLst>
                </a:gridCol>
              </a:tblGrid>
              <a:tr h="5075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ПРЕИМУЩЕСТВА резидентов парка?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8463890"/>
                  </a:ext>
                </a:extLst>
              </a:tr>
            </a:tbl>
          </a:graphicData>
        </a:graphic>
      </p:graphicFrame>
      <p:pic>
        <p:nvPicPr>
          <p:cNvPr id="8" name="Рисунок 7" descr="Изображение выглядит как текст, Шрифт, дизайн, руковод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5D9C3EAE-1249-1F8F-EF5A-0A21E0AC85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458" y="153663"/>
            <a:ext cx="2082800" cy="404896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2571D281-B2E9-7F5F-407E-4FC72B0AF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239" y="1842355"/>
            <a:ext cx="10284542" cy="4423183"/>
          </a:xfrm>
        </p:spPr>
        <p:txBody>
          <a:bodyPr>
            <a:noAutofit/>
          </a:bodyPr>
          <a:lstStyle/>
          <a:p>
            <a:pPr marL="228600" indent="-228600" algn="ctr" rtl="0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18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</a:rPr>
              <a:t>Увеличение</a:t>
            </a:r>
            <a:r>
              <a:rPr lang="ru-RU" sz="1800" dirty="0">
                <a:solidFill>
                  <a:srgbClr val="3A3A3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1" u="sng" dirty="0">
                <a:solidFill>
                  <a:srgbClr val="3A3A3A"/>
                </a:solidFill>
                <a:effectLst/>
                <a:latin typeface="Times New Roman" panose="02020603050405020304" pitchFamily="18" charset="0"/>
              </a:rPr>
              <a:t>конкурентоспособности</a:t>
            </a:r>
            <a:r>
              <a:rPr lang="ru-RU" sz="18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</a:rPr>
              <a:t> резидентов</a:t>
            </a:r>
            <a:r>
              <a:rPr lang="ru-RU" sz="1800" dirty="0">
                <a:solidFill>
                  <a:srgbClr val="3A3A3A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marL="228600" indent="-228600" algn="ctr" rtl="0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1800" b="1" dirty="0">
                <a:solidFill>
                  <a:srgbClr val="3A3A3A"/>
                </a:solidFill>
                <a:latin typeface="Times New Roman" panose="02020603050405020304" pitchFamily="18" charset="0"/>
              </a:rPr>
              <a:t>и</a:t>
            </a:r>
            <a:r>
              <a:rPr lang="ru-RU" sz="18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1" u="sng" dirty="0">
                <a:solidFill>
                  <a:srgbClr val="3A3A3A"/>
                </a:solidFill>
                <a:effectLst/>
                <a:latin typeface="Times New Roman" panose="02020603050405020304" pitchFamily="18" charset="0"/>
              </a:rPr>
              <a:t>снижение себестоимости</a:t>
            </a:r>
            <a:r>
              <a:rPr lang="ru-RU" sz="1800" u="sng" dirty="0">
                <a:solidFill>
                  <a:srgbClr val="3A3A3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1" u="sng" dirty="0">
                <a:solidFill>
                  <a:srgbClr val="3A3A3A"/>
                </a:solidFill>
                <a:effectLst/>
                <a:latin typeface="Times New Roman" panose="02020603050405020304" pitchFamily="18" charset="0"/>
              </a:rPr>
              <a:t>продукции</a:t>
            </a:r>
            <a:endParaRPr lang="ru-RU" sz="1800" u="sng" dirty="0">
              <a:solidFill>
                <a:srgbClr val="3A3A3A"/>
              </a:solidFill>
              <a:effectLst/>
              <a:latin typeface="Times New Roman" panose="02020603050405020304" pitchFamily="18" charset="0"/>
            </a:endParaRPr>
          </a:p>
          <a:p>
            <a:pPr marL="228600" indent="-228600" algn="ctr" rtl="0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18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</a:rPr>
              <a:t>за счёт:</a:t>
            </a:r>
          </a:p>
          <a:p>
            <a:pPr marL="228600" indent="-228600" algn="ctr" rtl="0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endParaRPr lang="ru-RU" sz="1800" dirty="0">
              <a:solidFill>
                <a:srgbClr val="3A3A3A"/>
              </a:solidFill>
              <a:effectLst/>
              <a:latin typeface="Times New Roman" panose="02020603050405020304" pitchFamily="18" charset="0"/>
            </a:endParaRPr>
          </a:p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3A3A3A"/>
                </a:solidFill>
                <a:latin typeface="Times New Roman" panose="02020603050405020304" pitchFamily="18" charset="0"/>
              </a:rPr>
              <a:t>сниженной арендной ставки</a:t>
            </a:r>
            <a:r>
              <a:rPr lang="ru-RU" sz="1600" dirty="0">
                <a:solidFill>
                  <a:srgbClr val="3A3A3A"/>
                </a:solidFill>
                <a:effectLst/>
                <a:latin typeface="Times New Roman" panose="02020603050405020304" pitchFamily="18" charset="0"/>
              </a:rPr>
              <a:t>: 360 </a:t>
            </a:r>
            <a:r>
              <a:rPr lang="ru-RU" sz="1600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</a:rPr>
              <a:t>руб</a:t>
            </a:r>
            <a:r>
              <a:rPr lang="ru-RU" sz="1600" dirty="0">
                <a:solidFill>
                  <a:srgbClr val="3A3A3A"/>
                </a:solidFill>
                <a:effectLst/>
                <a:latin typeface="Times New Roman" panose="02020603050405020304" pitchFamily="18" charset="0"/>
              </a:rPr>
              <a:t>/кв.м. вместо 450 </a:t>
            </a:r>
            <a:r>
              <a:rPr lang="ru-RU" sz="1600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</a:rPr>
              <a:t>руб</a:t>
            </a:r>
            <a:r>
              <a:rPr lang="ru-RU" sz="1600" dirty="0">
                <a:solidFill>
                  <a:srgbClr val="3A3A3A"/>
                </a:solidFill>
                <a:effectLst/>
                <a:latin typeface="Times New Roman" panose="02020603050405020304" pitchFamily="18" charset="0"/>
              </a:rPr>
              <a:t>/кв.м. помогает резидентам сократить расходы и повысить прибыльность или иметь резерв на инвестирование в развитие</a:t>
            </a:r>
          </a:p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</a:rPr>
              <a:t>совместного использования</a:t>
            </a:r>
            <a:r>
              <a:rPr lang="ru-RU" sz="1600" dirty="0">
                <a:solidFill>
                  <a:srgbClr val="3A3A3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1" i="1" u="sng" dirty="0">
                <a:solidFill>
                  <a:srgbClr val="3A3A3A"/>
                </a:solidFill>
                <a:effectLst/>
                <a:latin typeface="Times New Roman" panose="02020603050405020304" pitchFamily="18" charset="0"/>
              </a:rPr>
              <a:t>общих мощностей</a:t>
            </a:r>
            <a:r>
              <a:rPr lang="ru-RU" sz="1600" i="1" dirty="0">
                <a:solidFill>
                  <a:srgbClr val="3A3A3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1" i="1" u="sng" dirty="0">
                <a:solidFill>
                  <a:srgbClr val="3A3A3A"/>
                </a:solidFill>
                <a:effectLst/>
                <a:latin typeface="Times New Roman" panose="02020603050405020304" pitchFamily="18" charset="0"/>
              </a:rPr>
              <a:t>и</a:t>
            </a:r>
            <a:r>
              <a:rPr lang="ru-RU" sz="1600" i="1" dirty="0">
                <a:solidFill>
                  <a:srgbClr val="3A3A3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1" i="1" u="sng" dirty="0">
                <a:solidFill>
                  <a:srgbClr val="3A3A3A"/>
                </a:solidFill>
                <a:effectLst/>
                <a:latin typeface="Times New Roman" panose="02020603050405020304" pitchFamily="18" charset="0"/>
              </a:rPr>
              <a:t>ресурсов</a:t>
            </a:r>
            <a:r>
              <a:rPr lang="ru-RU" sz="1600" i="1" dirty="0">
                <a:solidFill>
                  <a:srgbClr val="3A3A3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</a:rPr>
              <a:t>парка</a:t>
            </a:r>
            <a:r>
              <a:rPr lang="ru-RU" sz="1600" dirty="0">
                <a:solidFill>
                  <a:srgbClr val="3A3A3A"/>
                </a:solidFill>
                <a:effectLst/>
                <a:latin typeface="Times New Roman" panose="02020603050405020304" pitchFamily="18" charset="0"/>
              </a:rPr>
              <a:t>: общая инфраструктура (цеха, склады, транспортные пути, ремонтные службы) помогает резидентам снизить затраты на логистику, перемещение материалов и техническое обслуживание.</a:t>
            </a:r>
          </a:p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</a:rPr>
              <a:t>совместного использования</a:t>
            </a:r>
            <a:r>
              <a:rPr lang="ru-RU" sz="1600" dirty="0">
                <a:solidFill>
                  <a:srgbClr val="3A3A3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1" i="1" u="sng" dirty="0">
                <a:solidFill>
                  <a:srgbClr val="3A3A3A"/>
                </a:solidFill>
                <a:effectLst/>
                <a:latin typeface="Times New Roman" panose="02020603050405020304" pitchFamily="18" charset="0"/>
              </a:rPr>
              <a:t>производственных мощностей</a:t>
            </a:r>
            <a:r>
              <a:rPr lang="ru-RU" sz="1600" i="1" dirty="0">
                <a:solidFill>
                  <a:srgbClr val="3A3A3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</a:rPr>
              <a:t>парка</a:t>
            </a:r>
            <a:r>
              <a:rPr lang="ru-RU" sz="1600" dirty="0">
                <a:solidFill>
                  <a:srgbClr val="3A3A3A"/>
                </a:solidFill>
                <a:effectLst/>
                <a:latin typeface="Times New Roman" panose="02020603050405020304" pitchFamily="18" charset="0"/>
              </a:rPr>
              <a:t>: гальванические участки, линии цинкования и хромирования, парк станков и оборудования, литейные производства</a:t>
            </a:r>
          </a:p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</a:rPr>
              <a:t>близкого расположения кооперационных</a:t>
            </a:r>
            <a:r>
              <a:rPr lang="ru-RU" sz="1600" dirty="0">
                <a:solidFill>
                  <a:srgbClr val="3A3A3A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</a:rPr>
              <a:t>предприятий</a:t>
            </a:r>
            <a:r>
              <a:rPr lang="ru-RU" sz="1600" dirty="0">
                <a:solidFill>
                  <a:srgbClr val="3A3A3A"/>
                </a:solidFill>
                <a:effectLst/>
                <a:latin typeface="Times New Roman" panose="02020603050405020304" pitchFamily="18" charset="0"/>
              </a:rPr>
              <a:t>: позволяет минимизировать логистические затраты и сократить сроки выполнения заказов.</a:t>
            </a:r>
            <a:endParaRPr lang="ru-RU" sz="1600" dirty="0">
              <a:solidFill>
                <a:srgbClr val="3A3A3A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393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6247206-E6BC-3DAB-D63C-80AE43BD5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2759B599-6EF6-FFB8-83E1-45A2DDCD4634}"/>
              </a:ext>
            </a:extLst>
          </p:cNvPr>
          <p:cNvGraphicFramePr>
            <a:graphicFrameLocks noGrp="1"/>
          </p:cNvGraphicFramePr>
          <p:nvPr/>
        </p:nvGraphicFramePr>
        <p:xfrm>
          <a:off x="168442" y="592462"/>
          <a:ext cx="11463816" cy="507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3816">
                  <a:extLst>
                    <a:ext uri="{9D8B030D-6E8A-4147-A177-3AD203B41FA5}">
                      <a16:colId xmlns:a16="http://schemas.microsoft.com/office/drawing/2014/main" xmlns="" val="2808985485"/>
                    </a:ext>
                  </a:extLst>
                </a:gridCol>
              </a:tblGrid>
              <a:tr h="5075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ПРЕИМУЩЕСТВА резидентов парка?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8463890"/>
                  </a:ext>
                </a:extLst>
              </a:tr>
            </a:tbl>
          </a:graphicData>
        </a:graphic>
      </p:graphicFrame>
      <p:pic>
        <p:nvPicPr>
          <p:cNvPr id="8" name="Рисунок 7" descr="Изображение выглядит как текст, Шрифт, дизайн, руковод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AD18A23B-DE58-3738-8B12-362D5760BD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458" y="153663"/>
            <a:ext cx="2082800" cy="404896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1AB04D6C-7D6B-0EE8-6005-8F759FFF5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239" y="1842355"/>
            <a:ext cx="10284542" cy="4423183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3A3A3A"/>
                </a:solidFill>
                <a:latin typeface="Times New Roman" panose="02020603050405020304" pitchFamily="18" charset="0"/>
              </a:rPr>
              <a:t>Снижение срока окупаемости существующих ресурсов резидентов: </a:t>
            </a:r>
            <a:r>
              <a:rPr lang="ru-RU" sz="1800" dirty="0">
                <a:solidFill>
                  <a:srgbClr val="3A3A3A"/>
                </a:solidFill>
                <a:latin typeface="Times New Roman" panose="02020603050405020304" pitchFamily="18" charset="0"/>
              </a:rPr>
              <a:t>совместное использование мощностей снижает срок окупаемости оборудования за счет увеличения нагрузки</a:t>
            </a:r>
          </a:p>
          <a:p>
            <a:pPr marL="0" indent="0">
              <a:buNone/>
            </a:pPr>
            <a:endParaRPr lang="ru-RU" sz="1800" dirty="0">
              <a:solidFill>
                <a:srgbClr val="3A3A3A"/>
              </a:solidFill>
              <a:latin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3A3A3A"/>
                </a:solidFill>
                <a:latin typeface="Times New Roman" panose="02020603050405020304" pitchFamily="18" charset="0"/>
              </a:rPr>
              <a:t>Снижения инвестиций для запуска новой продукции </a:t>
            </a:r>
            <a:r>
              <a:rPr lang="ru-RU" sz="1800" dirty="0">
                <a:solidFill>
                  <a:srgbClr val="3A3A3A"/>
                </a:solidFill>
                <a:latin typeface="Times New Roman" panose="02020603050405020304" pitchFamily="18" charset="0"/>
              </a:rPr>
              <a:t>совместное использование мощностей снижает или исключает большие капитальные затрат на дублирующее оборудование</a:t>
            </a:r>
          </a:p>
          <a:p>
            <a:pPr marL="0" indent="0">
              <a:buNone/>
            </a:pPr>
            <a:endParaRPr lang="ru-RU" sz="1800" dirty="0">
              <a:solidFill>
                <a:srgbClr val="3A3A3A"/>
              </a:solidFill>
              <a:latin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3A3A3A"/>
                </a:solidFill>
                <a:latin typeface="Times New Roman" panose="02020603050405020304" pitchFamily="18" charset="0"/>
              </a:rPr>
              <a:t>Снижения транспортных, логистических издержек </a:t>
            </a:r>
            <a:r>
              <a:rPr lang="ru-RU" sz="1800" dirty="0">
                <a:solidFill>
                  <a:srgbClr val="3A3A3A"/>
                </a:solidFill>
                <a:latin typeface="Times New Roman" panose="02020603050405020304" pitchFamily="18" charset="0"/>
              </a:rPr>
              <a:t>при горизонтальной и вертикальной кооперации. Полный производственный цикл на одной территории.</a:t>
            </a:r>
          </a:p>
          <a:p>
            <a:endParaRPr lang="ru-RU" sz="1800" dirty="0">
              <a:solidFill>
                <a:srgbClr val="3A3A3A"/>
              </a:solidFill>
              <a:latin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3A3A3A"/>
                </a:solidFill>
                <a:latin typeface="Times New Roman" panose="02020603050405020304" pitchFamily="18" charset="0"/>
              </a:rPr>
              <a:t>Сокращение сроков выполнения заказа </a:t>
            </a:r>
            <a:r>
              <a:rPr lang="ru-RU" sz="1800" dirty="0">
                <a:solidFill>
                  <a:srgbClr val="3A3A3A"/>
                </a:solidFill>
                <a:latin typeface="Times New Roman" panose="02020603050405020304" pitchFamily="18" charset="0"/>
              </a:rPr>
              <a:t>за счет короткого логистического плеча</a:t>
            </a:r>
          </a:p>
          <a:p>
            <a:pPr marL="0" indent="0">
              <a:buNone/>
            </a:pPr>
            <a:endParaRPr lang="ru-RU" sz="1800" dirty="0">
              <a:solidFill>
                <a:srgbClr val="3A3A3A"/>
              </a:solidFill>
              <a:latin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3A3A3A"/>
                </a:solidFill>
                <a:latin typeface="Times New Roman" panose="02020603050405020304" pitchFamily="18" charset="0"/>
              </a:rPr>
              <a:t>Возможность контроля качества и сроков производства </a:t>
            </a:r>
            <a:r>
              <a:rPr lang="ru-RU" sz="1800" dirty="0">
                <a:solidFill>
                  <a:srgbClr val="3A3A3A"/>
                </a:solidFill>
                <a:latin typeface="Times New Roman" panose="02020603050405020304" pitchFamily="18" charset="0"/>
              </a:rPr>
              <a:t>кооперационными партнерами: можно просто прийти и посмотреть, что происходит</a:t>
            </a:r>
          </a:p>
        </p:txBody>
      </p:sp>
    </p:spTree>
    <p:extLst>
      <p:ext uri="{BB962C8B-B14F-4D97-AF65-F5344CB8AC3E}">
        <p14:creationId xmlns:p14="http://schemas.microsoft.com/office/powerpoint/2010/main" val="867793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8DF007A-C1FE-1D82-B36C-420FD37ED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FC3448-851B-0B51-9F49-447D3CF10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8032" y="2797278"/>
            <a:ext cx="2955935" cy="63172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ea typeface="ADLaM Display" panose="020F0502020204030204" pitchFamily="2" charset="0"/>
                <a:cs typeface="ADLaM Display" panose="020F0502020204030204" pitchFamily="2" charset="0"/>
              </a:rPr>
              <a:t>Возможности</a:t>
            </a:r>
            <a:endParaRPr lang="ru-RU" sz="3200" dirty="0"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5" name="Рисунок 4" descr="Изображение выглядит как текст, Шрифт, дизайн, руковод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9FBAF423-F8A0-85FF-8639-B02C9EF5A6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481" y="248000"/>
            <a:ext cx="3799326" cy="73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07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3308C0B-7016-E602-494E-FCCFAAE32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88690E74-21AD-38E8-9623-90C47C7A5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287911"/>
              </p:ext>
            </p:extLst>
          </p:nvPr>
        </p:nvGraphicFramePr>
        <p:xfrm>
          <a:off x="168442" y="592462"/>
          <a:ext cx="11463816" cy="507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3816">
                  <a:extLst>
                    <a:ext uri="{9D8B030D-6E8A-4147-A177-3AD203B41FA5}">
                      <a16:colId xmlns:a16="http://schemas.microsoft.com/office/drawing/2014/main" xmlns="" val="2808985485"/>
                    </a:ext>
                  </a:extLst>
                </a:gridCol>
              </a:tblGrid>
              <a:tr h="5075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ВОЗМОЖНОСТИ резидентов парка?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8463890"/>
                  </a:ext>
                </a:extLst>
              </a:tr>
            </a:tbl>
          </a:graphicData>
        </a:graphic>
      </p:graphicFrame>
      <p:pic>
        <p:nvPicPr>
          <p:cNvPr id="8" name="Рисунок 7" descr="Изображение выглядит как текст, Шрифт, дизайн, руковод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F0D5CF3C-EDCF-C8D0-A66E-C75577AFD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458" y="153663"/>
            <a:ext cx="2082800" cy="404896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C91AF2C6-4671-23AC-1A58-E82DC766A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239" y="1665374"/>
            <a:ext cx="10284542" cy="4794420"/>
          </a:xfrm>
        </p:spPr>
        <p:txBody>
          <a:bodyPr>
            <a:noAutofit/>
          </a:bodyPr>
          <a:lstStyle/>
          <a:p>
            <a:pPr rtl="0" fontAlgn="ctr">
              <a:buFont typeface="Arial" panose="020B0604020202020204" pitchFamily="34" charset="0"/>
              <a:buChar char="•"/>
            </a:pPr>
            <a:r>
              <a:rPr lang="ru-RU" sz="1800" b="1" dirty="0">
                <a:effectLst/>
                <a:latin typeface="Calibri" panose="020F0502020204030204" pitchFamily="34" charset="0"/>
              </a:rPr>
              <a:t>Таможенно-логистический центр на территории: </a:t>
            </a:r>
            <a:r>
              <a:rPr lang="ru-RU" sz="1800" dirty="0">
                <a:effectLst/>
                <a:latin typeface="Calibri" panose="020F0502020204030204" pitchFamily="34" charset="0"/>
              </a:rPr>
              <a:t>поддержка резидентов в экспортно-импортных операциях, таможенном оформлении и юридическом сопровождении (ВЭД).</a:t>
            </a:r>
          </a:p>
          <a:p>
            <a:pPr fontAlgn="ctr"/>
            <a:r>
              <a:rPr lang="ru-RU" sz="1800" b="1" dirty="0">
                <a:effectLst/>
                <a:latin typeface="Calibri" panose="020F0502020204030204" pitchFamily="34" charset="0"/>
              </a:rPr>
              <a:t>Консорциум и объединение ресурсов для крупных проектов: с</a:t>
            </a:r>
            <a:r>
              <a:rPr lang="ru-RU" sz="1800" dirty="0">
                <a:effectLst/>
                <a:latin typeface="Calibri" panose="020F0502020204030204" pitchFamily="34" charset="0"/>
              </a:rPr>
              <a:t>овместное участие резидентов в тендерах и реализация крупных контрактов с удобным контролем за исполнением.</a:t>
            </a:r>
          </a:p>
          <a:p>
            <a:pPr fontAlgn="ctr"/>
            <a:r>
              <a:rPr lang="ru-RU" sz="1800" b="1" dirty="0">
                <a:effectLst/>
                <a:latin typeface="Calibri" panose="020F0502020204030204" pitchFamily="34" charset="0"/>
              </a:rPr>
              <a:t>Совместная разработка и создание новых, сложных, смежных продуктов:</a:t>
            </a:r>
            <a:r>
              <a:rPr lang="ru-RU" sz="1800" dirty="0">
                <a:latin typeface="Calibri" panose="020F0502020204030204" pitchFamily="34" charset="0"/>
              </a:rPr>
              <a:t> большой парк оборудования и разнообразие технических компетенций позволяют резидентам объединять свои ресурсы для совместной разработки и выпуска продуктов.</a:t>
            </a:r>
          </a:p>
          <a:p>
            <a:pPr fontAlgn="ctr"/>
            <a:r>
              <a:rPr lang="ru-RU" sz="1800" b="1" dirty="0">
                <a:latin typeface="Calibri" panose="020F0502020204030204" pitchFamily="34" charset="0"/>
              </a:rPr>
              <a:t>Горизонтальная кооперация для б</a:t>
            </a:r>
            <a:r>
              <a:rPr lang="ru-RU" sz="1800" b="1" dirty="0">
                <a:effectLst/>
                <a:latin typeface="Calibri" panose="020F0502020204030204" pitchFamily="34" charset="0"/>
              </a:rPr>
              <a:t>алансировки нагрузки: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при крупных заказах резиденты могут передавать часть работ соседним компаниям, распределяя нагрузку и соблюдая сроки контрактов.</a:t>
            </a:r>
          </a:p>
          <a:p>
            <a:pPr fontAlgn="ctr"/>
            <a:r>
              <a:rPr lang="ru-RU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Получение тестовой партии продукции без дополнительных инвестиций в покупку нового оборудования: 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резиденты могут производить пробные партии, используя доступные мощности</a:t>
            </a:r>
          </a:p>
          <a:p>
            <a:pPr fontAlgn="ctr"/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1800" b="1" dirty="0">
                <a:effectLst/>
                <a:latin typeface="Calibri" panose="020F0502020204030204" pitchFamily="34" charset="0"/>
              </a:rPr>
              <a:t>Быстрый обмен опытом и совместное решение технических задач: </a:t>
            </a:r>
            <a:r>
              <a:rPr lang="ru-RU" sz="1800" dirty="0">
                <a:effectLst/>
                <a:latin typeface="Calibri" panose="020F0502020204030204" pitchFamily="34" charset="0"/>
              </a:rPr>
              <a:t>возможность оперативного взаимодействия инженеров и специалистов разных резидентов.</a:t>
            </a:r>
          </a:p>
          <a:p>
            <a:pPr marL="0" indent="0" fontAlgn="ctr">
              <a:buNone/>
            </a:pPr>
            <a:endParaRPr lang="ru-RU" sz="1800" dirty="0">
              <a:effectLst/>
              <a:latin typeface="Calibri" panose="020F0502020204030204" pitchFamily="34" charset="0"/>
            </a:endParaRPr>
          </a:p>
          <a:p>
            <a:pPr fontAlgn="ctr"/>
            <a:endParaRPr lang="ru-RU" sz="1800" dirty="0">
              <a:effectLst/>
              <a:latin typeface="Calibri" panose="020F0502020204030204" pitchFamily="34" charset="0"/>
            </a:endParaRPr>
          </a:p>
          <a:p>
            <a:pPr fontAlgn="ctr"/>
            <a:endParaRPr lang="ru-RU" sz="1800" dirty="0">
              <a:effectLst/>
              <a:latin typeface="Calibri" panose="020F0502020204030204" pitchFamily="34" charset="0"/>
            </a:endParaRPr>
          </a:p>
          <a:p>
            <a:pPr rtl="0" fontAlgn="ctr">
              <a:buFont typeface="Arial" panose="020B0604020202020204" pitchFamily="34" charset="0"/>
              <a:buChar char="•"/>
            </a:pPr>
            <a:endParaRPr lang="ru-RU" sz="18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93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BD600FD-E6D7-9942-B877-1CC511DC5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B10620-92B0-F4AC-EB63-082878495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8032" y="2797278"/>
            <a:ext cx="2955935" cy="63172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ea typeface="ADLaM Display" panose="020F0502020204030204" pitchFamily="2" charset="0"/>
                <a:cs typeface="ADLaM Display" panose="020F0502020204030204" pitchFamily="2" charset="0"/>
              </a:rPr>
              <a:t>Удобства</a:t>
            </a:r>
            <a:endParaRPr lang="ru-RU" sz="3200" dirty="0"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5" name="Рисунок 4" descr="Изображение выглядит как текст, Шрифт, дизайн, руковод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15F217C4-0831-D06A-42B5-51350C0448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481" y="248000"/>
            <a:ext cx="3799326" cy="73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00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239734E-1D21-C05C-5850-7494E8255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C6AC8A48-60BD-2342-799D-E5C2CBD055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760975"/>
              </p:ext>
            </p:extLst>
          </p:nvPr>
        </p:nvGraphicFramePr>
        <p:xfrm>
          <a:off x="168442" y="592462"/>
          <a:ext cx="11463816" cy="507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3816">
                  <a:extLst>
                    <a:ext uri="{9D8B030D-6E8A-4147-A177-3AD203B41FA5}">
                      <a16:colId xmlns:a16="http://schemas.microsoft.com/office/drawing/2014/main" xmlns="" val="2808985485"/>
                    </a:ext>
                  </a:extLst>
                </a:gridCol>
              </a:tblGrid>
              <a:tr h="5075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УДОБСТВА резидентов парка?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8463890"/>
                  </a:ext>
                </a:extLst>
              </a:tr>
            </a:tbl>
          </a:graphicData>
        </a:graphic>
      </p:graphicFrame>
      <p:pic>
        <p:nvPicPr>
          <p:cNvPr id="8" name="Рисунок 7" descr="Изображение выглядит как текст, Шрифт, дизайн, руковод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34D3AA82-C403-DF36-CC46-57B98DD005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458" y="153663"/>
            <a:ext cx="2082800" cy="404896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560127CE-12BD-9967-26CA-B6BF674DA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239" y="1665374"/>
            <a:ext cx="10284542" cy="4794420"/>
          </a:xfrm>
        </p:spPr>
        <p:txBody>
          <a:bodyPr>
            <a:noAutofit/>
          </a:bodyPr>
          <a:lstStyle/>
          <a:p>
            <a:pPr fontAlgn="ctr"/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Техническая кооперация идей и опыта: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возможность быстрого получения советов и совместного решения проблем среди предпринимателей и специалистов технопарка.</a:t>
            </a:r>
            <a:endParaRPr lang="ru-RU" sz="1800" b="1" dirty="0">
              <a:effectLst/>
              <a:latin typeface="Calibri" panose="020F0502020204030204" pitchFamily="34" charset="0"/>
            </a:endParaRPr>
          </a:p>
          <a:p>
            <a:pPr rtl="0" fontAlgn="ctr">
              <a:buFont typeface="Arial" panose="020B0604020202020204" pitchFamily="34" charset="0"/>
              <a:buChar char="•"/>
            </a:pPr>
            <a:r>
              <a:rPr lang="ru-RU" sz="1800" b="1" dirty="0">
                <a:effectLst/>
                <a:latin typeface="Calibri" panose="020F0502020204030204" pitchFamily="34" charset="0"/>
              </a:rPr>
              <a:t>Доступ к услугам лабораторий: </a:t>
            </a:r>
            <a:r>
              <a:rPr lang="ru-RU" sz="1800" dirty="0">
                <a:effectLst/>
                <a:latin typeface="Calibri" panose="020F0502020204030204" pitchFamily="34" charset="0"/>
              </a:rPr>
              <a:t>лаборатории химического анализа, металловедения, СанПин, замеры (</a:t>
            </a:r>
            <a:r>
              <a:rPr lang="ru-RU" sz="1800" dirty="0" err="1">
                <a:effectLst/>
                <a:latin typeface="Calibri" panose="020F0502020204030204" pitchFamily="34" charset="0"/>
              </a:rPr>
              <a:t>Оптон</a:t>
            </a:r>
            <a:r>
              <a:rPr lang="ru-RU" sz="1800" dirty="0">
                <a:effectLst/>
                <a:latin typeface="Calibri" panose="020F0502020204030204" pitchFamily="34" charset="0"/>
              </a:rPr>
              <a:t>, 3D-сканирование).</a:t>
            </a:r>
          </a:p>
          <a:p>
            <a:pPr fontAlgn="ctr"/>
            <a:r>
              <a:rPr lang="ru-RU" sz="1800" b="1" dirty="0">
                <a:effectLst/>
                <a:latin typeface="Calibri" panose="020F0502020204030204" pitchFamily="34" charset="0"/>
              </a:rPr>
              <a:t>Централизованная система пропусков и контроля доступа сотрудников и </a:t>
            </a:r>
            <a:r>
              <a:rPr lang="ru-RU" sz="1800" b="1" dirty="0">
                <a:latin typeface="Calibri" panose="020F0502020204030204" pitchFamily="34" charset="0"/>
              </a:rPr>
              <a:t>тран</a:t>
            </a:r>
            <a:r>
              <a:rPr lang="ru-RU" sz="1800" b="1" dirty="0">
                <a:effectLst/>
                <a:latin typeface="Calibri" panose="020F0502020204030204" pitchFamily="34" charset="0"/>
              </a:rPr>
              <a:t>спорта :</a:t>
            </a:r>
            <a:br>
              <a:rPr lang="ru-RU" sz="1800" b="1" dirty="0">
                <a:effectLst/>
                <a:latin typeface="Calibri" panose="020F0502020204030204" pitchFamily="34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</a:rPr>
              <a:t>Единая система бейджей, КПП и отчёты посещаемости сотрудников, контроль ввоза и вывоза ТМЦ с территорий.</a:t>
            </a:r>
          </a:p>
          <a:p>
            <a:pPr rtl="0" fontAlgn="ctr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Система приема заявок на ремонт и обслуживание: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чат-бот для удобного оформления заявок на ремонт и строительные работы, упрощая взаимодействие с управляющей компанией технопарка.</a:t>
            </a:r>
          </a:p>
          <a:p>
            <a:pPr fontAlgn="ctr"/>
            <a:r>
              <a:rPr lang="ru-RU" sz="1800" b="1" dirty="0">
                <a:effectLst/>
                <a:latin typeface="Calibri" panose="020F0502020204030204" pitchFamily="34" charset="0"/>
              </a:rPr>
              <a:t>Грузоподъемное оборудование и складская инфраструктура: </a:t>
            </a:r>
            <a:r>
              <a:rPr lang="ru-RU" sz="1800" dirty="0">
                <a:effectLst/>
                <a:latin typeface="Calibri" panose="020F0502020204030204" pitchFamily="34" charset="0"/>
              </a:rPr>
              <a:t>удобный доступ к грузоподъемному оборудованию, складам и транспортным путям для оптимизации логистики.</a:t>
            </a:r>
          </a:p>
          <a:p>
            <a:pPr fontAlgn="ctr"/>
            <a:r>
              <a:rPr lang="ru-RU" sz="1800" b="1" dirty="0">
                <a:effectLst/>
                <a:latin typeface="Calibri" panose="020F0502020204030204" pitchFamily="34" charset="0"/>
              </a:rPr>
              <a:t>Единая система пожарной и охранной безопасности: </a:t>
            </a:r>
            <a:r>
              <a:rPr lang="ru-RU" sz="1800" dirty="0">
                <a:effectLst/>
                <a:latin typeface="Calibri" panose="020F0502020204030204" pitchFamily="34" charset="0"/>
              </a:rPr>
              <a:t>централизованная система безопасности с оперативным реагированием на чрезвычайные ситуации.</a:t>
            </a:r>
          </a:p>
          <a:p>
            <a:pPr fontAlgn="ctr"/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Пул технических специалистов по обслуживанию оборудования: </a:t>
            </a:r>
            <a:r>
              <a:rPr lang="ru-RU" sz="1800" dirty="0">
                <a:latin typeface="Calibri" panose="020F0502020204030204" pitchFamily="34" charset="0"/>
              </a:rPr>
              <a:t>Резиденты обмениваются контактами квалифицированных специалистов и эффективно решают задачи по ремонту и обслуживанию оборудования, сокращая простои и затраты.</a:t>
            </a:r>
          </a:p>
        </p:txBody>
      </p:sp>
    </p:spTree>
    <p:extLst>
      <p:ext uri="{BB962C8B-B14F-4D97-AF65-F5344CB8AC3E}">
        <p14:creationId xmlns:p14="http://schemas.microsoft.com/office/powerpoint/2010/main" val="4089633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B896A96-DF8B-B339-CF4A-014B28CAD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9C953ACC-1649-EFFF-E39C-EA788F890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056757"/>
              </p:ext>
            </p:extLst>
          </p:nvPr>
        </p:nvGraphicFramePr>
        <p:xfrm>
          <a:off x="168442" y="719665"/>
          <a:ext cx="11463816" cy="410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3816">
                  <a:extLst>
                    <a:ext uri="{9D8B030D-6E8A-4147-A177-3AD203B41FA5}">
                      <a16:colId xmlns:a16="http://schemas.microsoft.com/office/drawing/2014/main" xmlns="" val="2808985485"/>
                    </a:ext>
                  </a:extLst>
                </a:gridCol>
              </a:tblGrid>
              <a:tr h="41039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</a:rPr>
                        <a:t>Схема прохода по территории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8463890"/>
                  </a:ext>
                </a:extLst>
              </a:tr>
            </a:tbl>
          </a:graphicData>
        </a:graphic>
      </p:graphicFrame>
      <p:pic>
        <p:nvPicPr>
          <p:cNvPr id="2" name="Рисунок 1" descr="Изображение выглядит как текст, Шрифт, дизайн, руковод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F5056DF8-7476-E53D-7F7C-BD785D17AD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328" y="86499"/>
            <a:ext cx="2448929" cy="476072"/>
          </a:xfrm>
          <a:prstGeom prst="rect">
            <a:avLst/>
          </a:prstGeom>
        </p:spPr>
      </p:pic>
      <p:pic>
        <p:nvPicPr>
          <p:cNvPr id="19" name="Объект 5">
            <a:extLst>
              <a:ext uri="{FF2B5EF4-FFF2-40B4-BE49-F238E27FC236}">
                <a16:creationId xmlns:a16="http://schemas.microsoft.com/office/drawing/2014/main" xmlns="" id="{791F62FD-E938-2200-4B32-3D876EFAB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" t="2399" r="8007"/>
          <a:stretch/>
        </p:blipFill>
        <p:spPr>
          <a:xfrm>
            <a:off x="3185302" y="1287154"/>
            <a:ext cx="5821395" cy="5432164"/>
          </a:xfrm>
        </p:spPr>
      </p:pic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xmlns="" id="{AC46E488-74C5-35F4-13FC-1F937C79EEDD}"/>
              </a:ext>
            </a:extLst>
          </p:cNvPr>
          <p:cNvSpPr/>
          <p:nvPr/>
        </p:nvSpPr>
        <p:spPr>
          <a:xfrm>
            <a:off x="3234813" y="1268361"/>
            <a:ext cx="5810864" cy="5466736"/>
          </a:xfrm>
          <a:custGeom>
            <a:avLst/>
            <a:gdLst>
              <a:gd name="connsiteX0" fmla="*/ 0 w 5810864"/>
              <a:gd name="connsiteY0" fmla="*/ 0 h 5466736"/>
              <a:gd name="connsiteX1" fmla="*/ 0 w 5810864"/>
              <a:gd name="connsiteY1" fmla="*/ 5417574 h 5466736"/>
              <a:gd name="connsiteX2" fmla="*/ 5810864 w 5810864"/>
              <a:gd name="connsiteY2" fmla="*/ 5466736 h 5466736"/>
              <a:gd name="connsiteX3" fmla="*/ 5761703 w 5810864"/>
              <a:gd name="connsiteY3" fmla="*/ 0 h 5466736"/>
              <a:gd name="connsiteX4" fmla="*/ 0 w 5810864"/>
              <a:gd name="connsiteY4" fmla="*/ 0 h 546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0864" h="5466736">
                <a:moveTo>
                  <a:pt x="0" y="0"/>
                </a:moveTo>
                <a:lnTo>
                  <a:pt x="0" y="5417574"/>
                </a:lnTo>
                <a:lnTo>
                  <a:pt x="5810864" y="5466736"/>
                </a:lnTo>
                <a:lnTo>
                  <a:pt x="576170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xmlns="" id="{805333E2-5912-6E5C-7D08-9647763A610D}"/>
              </a:ext>
            </a:extLst>
          </p:cNvPr>
          <p:cNvSpPr/>
          <p:nvPr/>
        </p:nvSpPr>
        <p:spPr>
          <a:xfrm rot="16200000">
            <a:off x="7487536" y="5749229"/>
            <a:ext cx="833443" cy="1220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xmlns="" id="{6D65D195-E40C-D624-7061-07D10CDD3FB9}"/>
              </a:ext>
            </a:extLst>
          </p:cNvPr>
          <p:cNvSpPr/>
          <p:nvPr/>
        </p:nvSpPr>
        <p:spPr>
          <a:xfrm rot="10800000">
            <a:off x="7730422" y="5316726"/>
            <a:ext cx="144371" cy="1220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xmlns="" id="{C50BAC2D-DAC4-DEB7-EF28-05CBA690BCE1}"/>
              </a:ext>
            </a:extLst>
          </p:cNvPr>
          <p:cNvSpPr/>
          <p:nvPr/>
        </p:nvSpPr>
        <p:spPr>
          <a:xfrm rot="16200000">
            <a:off x="7238105" y="4792851"/>
            <a:ext cx="925701" cy="1220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xmlns="" id="{9DC7CEF7-8B52-5EFD-843B-51D4DF1C69BC}"/>
              </a:ext>
            </a:extLst>
          </p:cNvPr>
          <p:cNvSpPr/>
          <p:nvPr/>
        </p:nvSpPr>
        <p:spPr>
          <a:xfrm rot="10800000">
            <a:off x="6799901" y="4329996"/>
            <a:ext cx="815274" cy="1220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xmlns="" id="{BA2CD86B-D492-99F0-379F-7746772B60D1}"/>
              </a:ext>
            </a:extLst>
          </p:cNvPr>
          <p:cNvSpPr/>
          <p:nvPr/>
        </p:nvSpPr>
        <p:spPr>
          <a:xfrm rot="16200000">
            <a:off x="6594067" y="4246210"/>
            <a:ext cx="289621" cy="1220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xmlns="" id="{4EC48256-C8D2-BFA4-4CF0-D48C67552B94}"/>
              </a:ext>
            </a:extLst>
          </p:cNvPr>
          <p:cNvSpPr/>
          <p:nvPr/>
        </p:nvSpPr>
        <p:spPr>
          <a:xfrm rot="10800000">
            <a:off x="4537714" y="4001728"/>
            <a:ext cx="158111" cy="1220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xmlns="" id="{441A1362-0C28-AB97-650F-73A73B1BEFDB}"/>
              </a:ext>
            </a:extLst>
          </p:cNvPr>
          <p:cNvSpPr/>
          <p:nvPr/>
        </p:nvSpPr>
        <p:spPr>
          <a:xfrm rot="5400000">
            <a:off x="3986266" y="4721432"/>
            <a:ext cx="1222148" cy="1220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xmlns="" id="{4573623C-6E4C-CCCD-D9DB-BE93D4434BB2}"/>
              </a:ext>
            </a:extLst>
          </p:cNvPr>
          <p:cNvSpPr/>
          <p:nvPr/>
        </p:nvSpPr>
        <p:spPr>
          <a:xfrm>
            <a:off x="4695825" y="5299499"/>
            <a:ext cx="495300" cy="1220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: вправо 28">
            <a:extLst>
              <a:ext uri="{FF2B5EF4-FFF2-40B4-BE49-F238E27FC236}">
                <a16:creationId xmlns:a16="http://schemas.microsoft.com/office/drawing/2014/main" xmlns="" id="{D1B23BEE-FF10-7F33-F722-943D19EE2356}"/>
              </a:ext>
            </a:extLst>
          </p:cNvPr>
          <p:cNvSpPr/>
          <p:nvPr/>
        </p:nvSpPr>
        <p:spPr>
          <a:xfrm rot="5400000">
            <a:off x="5075780" y="5498823"/>
            <a:ext cx="289621" cy="1220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право 29">
            <a:extLst>
              <a:ext uri="{FF2B5EF4-FFF2-40B4-BE49-F238E27FC236}">
                <a16:creationId xmlns:a16="http://schemas.microsoft.com/office/drawing/2014/main" xmlns="" id="{0B3A9880-6469-720D-EF39-4172199071D5}"/>
              </a:ext>
            </a:extLst>
          </p:cNvPr>
          <p:cNvSpPr/>
          <p:nvPr/>
        </p:nvSpPr>
        <p:spPr>
          <a:xfrm>
            <a:off x="5303938" y="5308592"/>
            <a:ext cx="727218" cy="1220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: вправо 30">
            <a:extLst>
              <a:ext uri="{FF2B5EF4-FFF2-40B4-BE49-F238E27FC236}">
                <a16:creationId xmlns:a16="http://schemas.microsoft.com/office/drawing/2014/main" xmlns="" id="{D000DF8A-DB1B-2776-61BB-323C9E1E0666}"/>
              </a:ext>
            </a:extLst>
          </p:cNvPr>
          <p:cNvSpPr/>
          <p:nvPr/>
        </p:nvSpPr>
        <p:spPr>
          <a:xfrm rot="5400000">
            <a:off x="5714393" y="5658475"/>
            <a:ext cx="770857" cy="1220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: вправо 31">
            <a:extLst>
              <a:ext uri="{FF2B5EF4-FFF2-40B4-BE49-F238E27FC236}">
                <a16:creationId xmlns:a16="http://schemas.microsoft.com/office/drawing/2014/main" xmlns="" id="{8CB6C503-8839-1E29-C481-27261D2E16D8}"/>
              </a:ext>
            </a:extLst>
          </p:cNvPr>
          <p:cNvSpPr/>
          <p:nvPr/>
        </p:nvSpPr>
        <p:spPr>
          <a:xfrm>
            <a:off x="6127993" y="6104927"/>
            <a:ext cx="1372945" cy="1220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6374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E86F1C0-50C4-4A0C-8019-66251952D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37DD87-BFB4-F4A5-C93C-B9FA916B5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7277" y="2421193"/>
            <a:ext cx="6597445" cy="128802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ea typeface="ADLaM Display" panose="020F0502020204030204" pitchFamily="2" charset="0"/>
                <a:cs typeface="ADLaM Display" panose="020F0502020204030204" pitchFamily="2" charset="0"/>
              </a:rPr>
              <a:t>Как мы видим будущее резидентов </a:t>
            </a:r>
            <a:r>
              <a:rPr lang="ru-RU" sz="3200" dirty="0">
                <a:ea typeface="ADLaM Display" panose="020F0502020204030204" pitchFamily="2" charset="0"/>
                <a:cs typeface="ADLaM Display" panose="020F0502020204030204" pitchFamily="2" charset="0"/>
              </a:rPr>
              <a:t>индустриального парка « Машзавод »</a:t>
            </a:r>
          </a:p>
        </p:txBody>
      </p:sp>
      <p:pic>
        <p:nvPicPr>
          <p:cNvPr id="5" name="Рисунок 4" descr="Изображение выглядит как текст, Шрифт, дизайн, руковод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71840F9E-2C47-AC07-B821-94F1C9EA00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481" y="248000"/>
            <a:ext cx="3799326" cy="73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14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53766E7-125D-5741-AB92-4D8416CA8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C22DCC33-B698-AA74-51B6-4C2EF34DD9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605413"/>
              </p:ext>
            </p:extLst>
          </p:nvPr>
        </p:nvGraphicFramePr>
        <p:xfrm>
          <a:off x="168442" y="592462"/>
          <a:ext cx="11463816" cy="507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3816">
                  <a:extLst>
                    <a:ext uri="{9D8B030D-6E8A-4147-A177-3AD203B41FA5}">
                      <a16:colId xmlns:a16="http://schemas.microsoft.com/office/drawing/2014/main" xmlns="" val="2808985485"/>
                    </a:ext>
                  </a:extLst>
                </a:gridCol>
              </a:tblGrid>
              <a:tr h="5075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БУДУЩЕЕ резидентов парка?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8463890"/>
                  </a:ext>
                </a:extLst>
              </a:tr>
            </a:tbl>
          </a:graphicData>
        </a:graphic>
      </p:graphicFrame>
      <p:pic>
        <p:nvPicPr>
          <p:cNvPr id="8" name="Рисунок 7" descr="Изображение выглядит как текст, Шрифт, дизайн, руковод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7CB50B93-15E7-5838-2DA6-5D4E4CCFD8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458" y="153663"/>
            <a:ext cx="2082800" cy="404896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826F0B8F-7CD5-20C8-8FF0-C283E2F08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239" y="1665374"/>
            <a:ext cx="10284542" cy="4794420"/>
          </a:xfrm>
        </p:spPr>
        <p:txBody>
          <a:bodyPr>
            <a:noAutofit/>
          </a:bodyPr>
          <a:lstStyle/>
          <a:p>
            <a:pPr fontAlgn="ctr"/>
            <a:r>
              <a:rPr lang="ru-RU" sz="1800" b="1" dirty="0">
                <a:latin typeface="Calibri" panose="020F0502020204030204" pitchFamily="34" charset="0"/>
              </a:rPr>
              <a:t>Отладка и синхронизация текущих процессов и связей: </a:t>
            </a:r>
            <a:r>
              <a:rPr lang="ru-RU" sz="1800" dirty="0">
                <a:latin typeface="Calibri" panose="020F0502020204030204" pitchFamily="34" charset="0"/>
              </a:rPr>
              <a:t>до настройка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и автоматизация созданных новых процессов для повышения эффективности и уменьшения простоев служб, укрепление кооперационных связей</a:t>
            </a:r>
            <a:endParaRPr lang="ru-RU" sz="1800" dirty="0">
              <a:effectLst/>
              <a:latin typeface="Calibri" panose="020F0502020204030204" pitchFamily="34" charset="0"/>
            </a:endParaRPr>
          </a:p>
          <a:p>
            <a:pPr fontAlgn="ctr"/>
            <a:r>
              <a:rPr lang="ru-RU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Увеличение размера субсидии на с 30% до 40% на возмещение затрат на приобретённое оборудования:</a:t>
            </a: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 МЭР анонсировал такую идею и активно работает над законодательной базой</a:t>
            </a:r>
          </a:p>
          <a:p>
            <a:pPr fontAlgn="ctr"/>
            <a:r>
              <a:rPr lang="ru-RU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Создание «гаража» инноваций и компетенций:</a:t>
            </a: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 формирование комфортного пространства, оснащённого необходимым компьютерным и производственным оборудованием, куда специалисты технопарка смогут приходить для поиска решений, обмена опытом, а также для разработки, тестирования и реализации своих инновационных идей и проектов.</a:t>
            </a:r>
          </a:p>
          <a:p>
            <a:pPr fontAlgn="ctr"/>
            <a:r>
              <a:rPr lang="ru-RU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Создание и оформление кооперационных кластерных цепочек: </a:t>
            </a: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формирование производственных кластеров и их оформление в правовом поле позволит резидентам технопарка претендовать на получение субсидий и господдержки, снижая затраты и ускоряя запуск и реализацию новой продукции.</a:t>
            </a:r>
          </a:p>
          <a:p>
            <a:pPr fontAlgn="ctr"/>
            <a:r>
              <a:rPr lang="ru-RU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Консультационный и мониторинговый центр по господдержке и субсидиям: </a:t>
            </a: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с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оздание центра для помощи резидентам в поиске мер государственной поддержки и упрощения взаимодействия с государственными органами </a:t>
            </a:r>
            <a:r>
              <a:rPr lang="ru-RU" sz="1800" dirty="0">
                <a:solidFill>
                  <a:srgbClr val="000000"/>
                </a:solidFill>
                <a:latin typeface="Calibri" panose="020F0502020204030204" pitchFamily="34" charset="0"/>
              </a:rPr>
              <a:t>для привлечения финансирования и льгот.</a:t>
            </a:r>
          </a:p>
          <a:p>
            <a:pPr fontAlgn="ctr"/>
            <a:endParaRPr lang="ru-RU" sz="1800" dirty="0">
              <a:latin typeface="Calibri" panose="020F0502020204030204" pitchFamily="34" charset="0"/>
            </a:endParaRPr>
          </a:p>
          <a:p>
            <a:pPr fontAlgn="ctr"/>
            <a:endParaRPr lang="ru-RU" sz="1800" dirty="0">
              <a:latin typeface="Calibri" panose="020F0502020204030204" pitchFamily="34" charset="0"/>
            </a:endParaRPr>
          </a:p>
          <a:p>
            <a:pPr fontAlgn="ctr"/>
            <a:endParaRPr lang="ru-RU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598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373DB4C-D3A1-3E3D-D717-E47E2878F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C52AB735-86B8-FDF6-99B2-628AD0565E17}"/>
              </a:ext>
            </a:extLst>
          </p:cNvPr>
          <p:cNvGraphicFramePr>
            <a:graphicFrameLocks noGrp="1"/>
          </p:cNvGraphicFramePr>
          <p:nvPr/>
        </p:nvGraphicFramePr>
        <p:xfrm>
          <a:off x="168442" y="592462"/>
          <a:ext cx="11463816" cy="507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3816">
                  <a:extLst>
                    <a:ext uri="{9D8B030D-6E8A-4147-A177-3AD203B41FA5}">
                      <a16:colId xmlns:a16="http://schemas.microsoft.com/office/drawing/2014/main" xmlns="" val="2808985485"/>
                    </a:ext>
                  </a:extLst>
                </a:gridCol>
              </a:tblGrid>
              <a:tr h="5075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БУДУЩЕЕ резидентов парка?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8463890"/>
                  </a:ext>
                </a:extLst>
              </a:tr>
            </a:tbl>
          </a:graphicData>
        </a:graphic>
      </p:graphicFrame>
      <p:pic>
        <p:nvPicPr>
          <p:cNvPr id="8" name="Рисунок 7" descr="Изображение выглядит как текст, Шрифт, дизайн, руковод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9CF45096-72C1-060F-2929-D888F7913B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458" y="153663"/>
            <a:ext cx="2082800" cy="404896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EA03B510-8F1E-8EF6-7CAC-323921BF9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239" y="1665374"/>
            <a:ext cx="10284542" cy="4794420"/>
          </a:xfrm>
        </p:spPr>
        <p:txBody>
          <a:bodyPr>
            <a:noAutofit/>
          </a:bodyPr>
          <a:lstStyle/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Площадка для прототипирования и коммерциализации инноваций: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создание инфраструктуры для быстрого тестирования прототипов, а также запуска продуктов в мелкосерийное производство, что снижает финансовые и временные риски.</a:t>
            </a:r>
          </a:p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Центр обучения и вовлечения студентов и стажёров: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создание пространства для практического обучения, которое поможет интегрировать студентов и стажёров в рабочие процессы, обеспечивая предприятия квалифицированными специалистами и ускоряя их адаптацию к производственным задачам.</a:t>
            </a:r>
            <a:endParaRPr lang="ru-RU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9592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B5AB8D0-FBD0-E157-5916-7AF18F7FA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98FF74-7338-5AB4-A961-4817D7B27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7277" y="2421193"/>
            <a:ext cx="6597445" cy="1288026"/>
          </a:xfrm>
        </p:spPr>
        <p:txBody>
          <a:bodyPr>
            <a:normAutofit/>
          </a:bodyPr>
          <a:lstStyle/>
          <a:p>
            <a:r>
              <a:rPr lang="ru-RU" sz="3200" b="1" dirty="0">
                <a:ea typeface="ADLaM Display" panose="020F0502020204030204" pitchFamily="2" charset="0"/>
                <a:cs typeface="ADLaM Display" panose="020F0502020204030204" pitchFamily="2" charset="0"/>
              </a:rPr>
              <a:t>Благодарю за внимание!</a:t>
            </a:r>
            <a:endParaRPr lang="ru-RU" sz="3200" dirty="0"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5" name="Рисунок 4" descr="Изображение выглядит как текст, Шрифт, дизайн, руковод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DAE5E9C8-F4C2-11CC-8D85-9085F5416A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481" y="248000"/>
            <a:ext cx="3799326" cy="73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00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0FA438E-3243-B06B-6BB5-7B5FFBED8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703EBC41-2A31-E62C-C178-1609C4C9F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736351"/>
              </p:ext>
            </p:extLst>
          </p:nvPr>
        </p:nvGraphicFramePr>
        <p:xfrm>
          <a:off x="168442" y="719665"/>
          <a:ext cx="11463816" cy="410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3816">
                  <a:extLst>
                    <a:ext uri="{9D8B030D-6E8A-4147-A177-3AD203B41FA5}">
                      <a16:colId xmlns:a16="http://schemas.microsoft.com/office/drawing/2014/main" xmlns="" val="2808985485"/>
                    </a:ext>
                  </a:extLst>
                </a:gridCol>
              </a:tblGrid>
              <a:tr h="41039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</a:rPr>
                        <a:t>Схема прохода по корпусу №1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8463890"/>
                  </a:ext>
                </a:extLst>
              </a:tr>
            </a:tbl>
          </a:graphicData>
        </a:graphic>
      </p:graphicFrame>
      <p:pic>
        <p:nvPicPr>
          <p:cNvPr id="2" name="Рисунок 1" descr="Изображение выглядит как текст, Шрифт, дизайн, руковод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90904B64-5DAC-8704-B26E-45E570371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328" y="86499"/>
            <a:ext cx="2448929" cy="476072"/>
          </a:xfrm>
          <a:prstGeom prst="rect">
            <a:avLst/>
          </a:prstGeom>
        </p:spPr>
      </p:pic>
      <p:pic>
        <p:nvPicPr>
          <p:cNvPr id="1026" name="Picture 2" descr="C:\Users\User\Desktop\сообщение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62" y="1201801"/>
            <a:ext cx="11479382" cy="547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911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013DA1A-78BE-141D-323A-91D3245A7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56D469-8322-184D-4D38-BCE4B2B25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213" y="2203595"/>
            <a:ext cx="10831573" cy="27422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>
                <a:ea typeface="ADLaM Display" panose="020F0502020204030204" pitchFamily="2" charset="0"/>
                <a:cs typeface="ADLaM Display" panose="020F0502020204030204" pitchFamily="2" charset="0"/>
              </a:rPr>
              <a:t>                                                 О чем буду сегодня рассказывать:</a:t>
            </a:r>
            <a:br>
              <a:rPr lang="ru-RU" sz="2700" b="1" dirty="0">
                <a:ea typeface="ADLaM Display" panose="020F0502020204030204" pitchFamily="2" charset="0"/>
                <a:cs typeface="ADLaM Display" panose="020F0502020204030204" pitchFamily="2" charset="0"/>
              </a:rPr>
            </a:br>
            <a:r>
              <a:rPr lang="ru-RU" sz="2700" b="1" dirty="0">
                <a:ea typeface="ADLaM Display" panose="020F0502020204030204" pitchFamily="2" charset="0"/>
                <a:cs typeface="ADLaM Display" panose="020F0502020204030204" pitchFamily="2" charset="0"/>
              </a:rPr>
              <a:t/>
            </a:r>
            <a:br>
              <a:rPr lang="ru-RU" sz="2700" b="1" dirty="0">
                <a:ea typeface="ADLaM Display" panose="020F0502020204030204" pitchFamily="2" charset="0"/>
                <a:cs typeface="ADLaM Display" panose="020F0502020204030204" pitchFamily="2" charset="0"/>
              </a:rPr>
            </a:br>
            <a:r>
              <a:rPr lang="ru-RU" sz="2700" b="1" dirty="0">
                <a:ea typeface="ADLaM Display" panose="020F0502020204030204" pitchFamily="2" charset="0"/>
                <a:cs typeface="ADLaM Display" panose="020F0502020204030204" pitchFamily="2" charset="0"/>
              </a:rPr>
              <a:t/>
            </a:r>
            <a:br>
              <a:rPr lang="ru-RU" sz="2700" b="1" dirty="0">
                <a:ea typeface="ADLaM Display" panose="020F0502020204030204" pitchFamily="2" charset="0"/>
                <a:cs typeface="ADLaM Display" panose="020F0502020204030204" pitchFamily="2" charset="0"/>
              </a:rPr>
            </a:br>
            <a:r>
              <a:rPr lang="ru-RU" sz="2700" b="1" dirty="0">
                <a:ea typeface="ADLaM Display" panose="020F0502020204030204" pitchFamily="2" charset="0"/>
                <a:cs typeface="ADLaM Display" panose="020F0502020204030204" pitchFamily="2" charset="0"/>
              </a:rPr>
              <a:t>1. Этапы развития </a:t>
            </a:r>
            <a:r>
              <a:rPr lang="ru-RU" sz="2700" dirty="0">
                <a:ea typeface="ADLaM Display" panose="020F0502020204030204" pitchFamily="2" charset="0"/>
                <a:cs typeface="ADLaM Display" panose="020F0502020204030204" pitchFamily="2" charset="0"/>
              </a:rPr>
              <a:t>индустриального парка « Машзавод »</a:t>
            </a:r>
            <a:br>
              <a:rPr lang="ru-RU" sz="2700" dirty="0">
                <a:ea typeface="ADLaM Display" panose="020F0502020204030204" pitchFamily="2" charset="0"/>
                <a:cs typeface="ADLaM Display" panose="020F0502020204030204" pitchFamily="2" charset="0"/>
              </a:rPr>
            </a:br>
            <a:r>
              <a:rPr lang="ru-RU" sz="2700" b="1" dirty="0">
                <a:ea typeface="ADLaM Display" panose="020F0502020204030204" pitchFamily="2" charset="0"/>
                <a:cs typeface="ADLaM Display" panose="020F0502020204030204" pitchFamily="2" charset="0"/>
              </a:rPr>
              <a:t>2. Национальный проект, условия и текущие результаты</a:t>
            </a:r>
            <a:br>
              <a:rPr lang="ru-RU" sz="2700" b="1" dirty="0">
                <a:ea typeface="ADLaM Display" panose="020F0502020204030204" pitchFamily="2" charset="0"/>
                <a:cs typeface="ADLaM Display" panose="020F0502020204030204" pitchFamily="2" charset="0"/>
              </a:rPr>
            </a:br>
            <a:r>
              <a:rPr lang="ru-RU" sz="2700" b="1" dirty="0">
                <a:ea typeface="ADLaM Display" panose="020F0502020204030204" pitchFamily="2" charset="0"/>
                <a:cs typeface="ADLaM Display" panose="020F0502020204030204" pitchFamily="2" charset="0"/>
              </a:rPr>
              <a:t>3. Резиденты </a:t>
            </a:r>
            <a:r>
              <a:rPr lang="ru-RU" sz="2700" dirty="0">
                <a:ea typeface="ADLaM Display" panose="020F0502020204030204" pitchFamily="2" charset="0"/>
                <a:cs typeface="ADLaM Display" panose="020F0502020204030204" pitchFamily="2" charset="0"/>
              </a:rPr>
              <a:t>индустриального парка « Машзавод »</a:t>
            </a:r>
            <a:br>
              <a:rPr lang="ru-RU" sz="2700" dirty="0">
                <a:ea typeface="ADLaM Display" panose="020F0502020204030204" pitchFamily="2" charset="0"/>
                <a:cs typeface="ADLaM Display" panose="020F0502020204030204" pitchFamily="2" charset="0"/>
              </a:rPr>
            </a:br>
            <a:r>
              <a:rPr lang="ru-RU" sz="2700" b="1" dirty="0">
                <a:ea typeface="ADLaM Display" panose="020F0502020204030204" pitchFamily="2" charset="0"/>
                <a:cs typeface="ADLaM Display" panose="020F0502020204030204" pitchFamily="2" charset="0"/>
              </a:rPr>
              <a:t>4. Что получают резиденты </a:t>
            </a:r>
            <a:r>
              <a:rPr lang="ru-RU" sz="2700" dirty="0">
                <a:ea typeface="ADLaM Display" panose="020F0502020204030204" pitchFamily="2" charset="0"/>
                <a:cs typeface="ADLaM Display" panose="020F0502020204030204" pitchFamily="2" charset="0"/>
              </a:rPr>
              <a:t>индустриального парка « Машзавод »</a:t>
            </a:r>
            <a:br>
              <a:rPr lang="ru-RU" sz="2700" dirty="0">
                <a:ea typeface="ADLaM Display" panose="020F0502020204030204" pitchFamily="2" charset="0"/>
                <a:cs typeface="ADLaM Display" panose="020F0502020204030204" pitchFamily="2" charset="0"/>
              </a:rPr>
            </a:br>
            <a:r>
              <a:rPr lang="ru-RU" sz="2700" b="1" dirty="0">
                <a:ea typeface="ADLaM Display" panose="020F0502020204030204" pitchFamily="2" charset="0"/>
                <a:cs typeface="ADLaM Display" panose="020F0502020204030204" pitchFamily="2" charset="0"/>
              </a:rPr>
              <a:t>5. Как мы видим будущее </a:t>
            </a:r>
            <a:r>
              <a:rPr lang="ru-RU" sz="2700" dirty="0">
                <a:ea typeface="ADLaM Display" panose="020F0502020204030204" pitchFamily="2" charset="0"/>
                <a:cs typeface="ADLaM Display" panose="020F0502020204030204" pitchFamily="2" charset="0"/>
              </a:rPr>
              <a:t>резидентов индустриального парка « Машзавод »</a:t>
            </a:r>
            <a:r>
              <a:rPr lang="ru-RU" sz="1800" dirty="0">
                <a:ea typeface="ADLaM Display" panose="020F0502020204030204" pitchFamily="2" charset="0"/>
                <a:cs typeface="ADLaM Display" panose="020F0502020204030204" pitchFamily="2" charset="0"/>
              </a:rPr>
              <a:t/>
            </a:r>
            <a:br>
              <a:rPr lang="ru-RU" sz="1800" dirty="0">
                <a:ea typeface="ADLaM Display" panose="020F0502020204030204" pitchFamily="2" charset="0"/>
                <a:cs typeface="ADLaM Display" panose="020F0502020204030204" pitchFamily="2" charset="0"/>
              </a:rPr>
            </a:br>
            <a:endParaRPr lang="ru-RU" sz="1800" dirty="0"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5" name="Рисунок 4" descr="Изображение выглядит как текст, Шрифт, дизайн, руковод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9CB143A3-9F10-52AB-33D1-C6B348A11B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481" y="248000"/>
            <a:ext cx="3799326" cy="73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43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0DCDA04A-968C-4C8B-8DF3-D5F4162E34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" t="2399" r="8007"/>
          <a:stretch/>
        </p:blipFill>
        <p:spPr>
          <a:xfrm>
            <a:off x="5230760" y="1287154"/>
            <a:ext cx="5821395" cy="5432164"/>
          </a:xfr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070A7502-FA3D-CAD6-1546-D4CCF6ACF0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067041"/>
              </p:ext>
            </p:extLst>
          </p:nvPr>
        </p:nvGraphicFramePr>
        <p:xfrm>
          <a:off x="168442" y="719665"/>
          <a:ext cx="11463816" cy="410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3816">
                  <a:extLst>
                    <a:ext uri="{9D8B030D-6E8A-4147-A177-3AD203B41FA5}">
                      <a16:colId xmlns:a16="http://schemas.microsoft.com/office/drawing/2014/main" xmlns="" val="2808985485"/>
                    </a:ext>
                  </a:extLst>
                </a:gridCol>
              </a:tblGrid>
              <a:tr h="41039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</a:rPr>
                        <a:t>Параметры индустриального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+mj-lt"/>
                        </a:rPr>
                        <a:t>парка Машзавод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846389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AEBF6A-04E4-596B-4B9F-8BC76C9B6FCB}"/>
              </a:ext>
            </a:extLst>
          </p:cNvPr>
          <p:cNvSpPr txBox="1"/>
          <p:nvPr/>
        </p:nvSpPr>
        <p:spPr>
          <a:xfrm>
            <a:off x="208056" y="3646730"/>
            <a:ext cx="448192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/>
              <a:t>Площадь парка </a:t>
            </a:r>
          </a:p>
          <a:p>
            <a:pPr algn="ctr"/>
            <a:r>
              <a:rPr lang="ru-RU" dirty="0"/>
              <a:t>составляет 14,87 Га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2AEBF6A-04E4-596B-4B9F-8BC76C9B6FCB}"/>
              </a:ext>
            </a:extLst>
          </p:cNvPr>
          <p:cNvSpPr txBox="1"/>
          <p:nvPr/>
        </p:nvSpPr>
        <p:spPr>
          <a:xfrm>
            <a:off x="227860" y="1428626"/>
            <a:ext cx="4481931" cy="677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/>
              <a:t>Год ввода парка </a:t>
            </a:r>
          </a:p>
          <a:p>
            <a:pPr algn="ctr"/>
            <a:r>
              <a:rPr lang="ru-RU" dirty="0"/>
              <a:t>в эксплуатацию - 202</a:t>
            </a:r>
            <a:r>
              <a:rPr lang="ru-RU" sz="2000" dirty="0"/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2AEBF6A-04E4-596B-4B9F-8BC76C9B6FCB}"/>
              </a:ext>
            </a:extLst>
          </p:cNvPr>
          <p:cNvSpPr txBox="1"/>
          <p:nvPr/>
        </p:nvSpPr>
        <p:spPr>
          <a:xfrm>
            <a:off x="227860" y="2432369"/>
            <a:ext cx="448193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/>
              <a:t>Специализация парка </a:t>
            </a:r>
          </a:p>
          <a:p>
            <a:pPr algn="ctr"/>
            <a:r>
              <a:rPr lang="ru-RU" dirty="0"/>
              <a:t>Машиностроение</a:t>
            </a:r>
          </a:p>
          <a:p>
            <a:pPr algn="ctr"/>
            <a:r>
              <a:rPr lang="ru-RU" dirty="0"/>
              <a:t>и металлообработка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2AEBF6A-04E4-596B-4B9F-8BC76C9B6FCB}"/>
              </a:ext>
            </a:extLst>
          </p:cNvPr>
          <p:cNvSpPr txBox="1"/>
          <p:nvPr/>
        </p:nvSpPr>
        <p:spPr>
          <a:xfrm>
            <a:off x="227860" y="5452318"/>
            <a:ext cx="444231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/>
              <a:t>Площадь реконструкции </a:t>
            </a:r>
            <a:br>
              <a:rPr lang="ru-RU" b="1" dirty="0"/>
            </a:br>
            <a:r>
              <a:rPr lang="ru-RU" b="1" dirty="0"/>
              <a:t>корпуса №1 </a:t>
            </a:r>
            <a:br>
              <a:rPr lang="ru-RU" b="1" dirty="0"/>
            </a:br>
            <a:r>
              <a:rPr lang="ru-RU" dirty="0"/>
              <a:t>составляет 40 112,10 кв.м.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2AEBF6A-04E4-596B-4B9F-8BC76C9B6FCB}"/>
              </a:ext>
            </a:extLst>
          </p:cNvPr>
          <p:cNvSpPr txBox="1"/>
          <p:nvPr/>
        </p:nvSpPr>
        <p:spPr>
          <a:xfrm>
            <a:off x="227860" y="4549524"/>
            <a:ext cx="448193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/>
              <a:t>Общая площадь резидентов </a:t>
            </a:r>
          </a:p>
          <a:p>
            <a:pPr algn="ctr"/>
            <a:r>
              <a:rPr lang="ru-RU" dirty="0"/>
              <a:t>57 088,08 кв.м.</a:t>
            </a:r>
          </a:p>
        </p:txBody>
      </p:sp>
      <p:pic>
        <p:nvPicPr>
          <p:cNvPr id="2" name="Рисунок 1" descr="Изображение выглядит как текст, Шрифт, дизайн, руковод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E43C0E13-E087-1C03-E59C-756FBD5A55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328" y="86499"/>
            <a:ext cx="2448929" cy="4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07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69FE8A0-FD00-A222-6FA5-66946D3D1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81285E-D2BA-266B-48B2-98ED65C27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182" y="2650730"/>
            <a:ext cx="11083636" cy="155654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ea typeface="ADLaM Display" panose="020F0502020204030204" pitchFamily="2" charset="0"/>
                <a:cs typeface="ADLaM Display" panose="020F0502020204030204" pitchFamily="2" charset="0"/>
              </a:rPr>
              <a:t>Этапы развития</a:t>
            </a:r>
            <a:br>
              <a:rPr lang="ru-RU" sz="4000" b="1" dirty="0">
                <a:ea typeface="ADLaM Display" panose="020F0502020204030204" pitchFamily="2" charset="0"/>
                <a:cs typeface="ADLaM Display" panose="020F0502020204030204" pitchFamily="2" charset="0"/>
              </a:rPr>
            </a:br>
            <a:r>
              <a:rPr lang="ru-RU" sz="4000" b="1" dirty="0">
                <a:ea typeface="ADLaM Display" panose="020F0502020204030204" pitchFamily="2" charset="0"/>
                <a:cs typeface="ADLaM Display" panose="020F0502020204030204" pitchFamily="2" charset="0"/>
              </a:rPr>
              <a:t>индустриального парка</a:t>
            </a:r>
            <a:br>
              <a:rPr lang="ru-RU" sz="4000" b="1" dirty="0">
                <a:ea typeface="ADLaM Display" panose="020F0502020204030204" pitchFamily="2" charset="0"/>
                <a:cs typeface="ADLaM Display" panose="020F0502020204030204" pitchFamily="2" charset="0"/>
              </a:rPr>
            </a:br>
            <a:r>
              <a:rPr lang="ru-RU" sz="4000" b="1" dirty="0">
                <a:ea typeface="ADLaM Display" panose="020F0502020204030204" pitchFamily="2" charset="0"/>
                <a:cs typeface="ADLaM Display" panose="020F0502020204030204" pitchFamily="2" charset="0"/>
              </a:rPr>
              <a:t> « Машзавод »</a:t>
            </a:r>
          </a:p>
        </p:txBody>
      </p:sp>
      <p:pic>
        <p:nvPicPr>
          <p:cNvPr id="5" name="Рисунок 4" descr="Изображение выглядит как текст, Шрифт, дизайн, руковод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42C508A4-F731-0B94-57D1-B702E847AB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481" y="248000"/>
            <a:ext cx="3799326" cy="73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70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123EC5C-1409-B139-6B78-252A65A5E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070A7502-FA3D-CAD6-1546-D4CCF6ACF0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612345"/>
              </p:ext>
            </p:extLst>
          </p:nvPr>
        </p:nvGraphicFramePr>
        <p:xfrm>
          <a:off x="168442" y="719665"/>
          <a:ext cx="11463816" cy="507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3816">
                  <a:extLst>
                    <a:ext uri="{9D8B030D-6E8A-4147-A177-3AD203B41FA5}">
                      <a16:colId xmlns:a16="http://schemas.microsoft.com/office/drawing/2014/main" xmlns="" val="2808985485"/>
                    </a:ext>
                  </a:extLst>
                </a:gridCol>
              </a:tblGrid>
              <a:tr h="50755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Индустриальный парк.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8463890"/>
                  </a:ext>
                </a:extLst>
              </a:tr>
            </a:tbl>
          </a:graphicData>
        </a:graphic>
      </p:graphicFrame>
      <p:pic>
        <p:nvPicPr>
          <p:cNvPr id="8" name="Рисунок 7" descr="Изображение выглядит как текст, Шрифт, дизайн, руковод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C38730F6-D691-9F8D-4E3E-336927259A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458" y="153663"/>
            <a:ext cx="2082800" cy="404896"/>
          </a:xfrm>
          <a:prstGeom prst="rect">
            <a:avLst/>
          </a:prstGeom>
        </p:spPr>
      </p:pic>
      <p:pic>
        <p:nvPicPr>
          <p:cNvPr id="9" name="Рисунок 8" descr="Изображение выглядит как на открытом воздухе, Аэрофотосъемка, строительство, воздуш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E9B5FEC1-818E-CC4E-71DF-507F1C026B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 t="22113" b="3578"/>
          <a:stretch/>
        </p:blipFill>
        <p:spPr>
          <a:xfrm>
            <a:off x="3470935" y="1569796"/>
            <a:ext cx="8000950" cy="4819146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</p:pic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xmlns="" id="{C8A943D0-24F9-1501-1A74-A4569C5A4CCE}"/>
              </a:ext>
            </a:extLst>
          </p:cNvPr>
          <p:cNvSpPr/>
          <p:nvPr/>
        </p:nvSpPr>
        <p:spPr>
          <a:xfrm>
            <a:off x="4213677" y="1678899"/>
            <a:ext cx="6983975" cy="4710044"/>
          </a:xfrm>
          <a:custGeom>
            <a:avLst/>
            <a:gdLst>
              <a:gd name="connsiteX0" fmla="*/ 553250 w 6954050"/>
              <a:gd name="connsiteY0" fmla="*/ 376518 h 4963886"/>
              <a:gd name="connsiteX1" fmla="*/ 2243738 w 6954050"/>
              <a:gd name="connsiteY1" fmla="*/ 330414 h 4963886"/>
              <a:gd name="connsiteX2" fmla="*/ 2750884 w 6954050"/>
              <a:gd name="connsiteY2" fmla="*/ 491778 h 4963886"/>
              <a:gd name="connsiteX3" fmla="*/ 3158138 w 6954050"/>
              <a:gd name="connsiteY3" fmla="*/ 491778 h 4963886"/>
              <a:gd name="connsiteX4" fmla="*/ 3158138 w 6954050"/>
              <a:gd name="connsiteY4" fmla="*/ 307361 h 4963886"/>
              <a:gd name="connsiteX5" fmla="*/ 4249270 w 6954050"/>
              <a:gd name="connsiteY5" fmla="*/ 345782 h 4963886"/>
              <a:gd name="connsiteX6" fmla="*/ 4241586 w 6954050"/>
              <a:gd name="connsiteY6" fmla="*/ 0 h 4963886"/>
              <a:gd name="connsiteX7" fmla="*/ 5970494 w 6954050"/>
              <a:gd name="connsiteY7" fmla="*/ 7684 h 4963886"/>
              <a:gd name="connsiteX8" fmla="*/ 6592901 w 6954050"/>
              <a:gd name="connsiteY8" fmla="*/ 2935301 h 4963886"/>
              <a:gd name="connsiteX9" fmla="*/ 6531428 w 6954050"/>
              <a:gd name="connsiteY9" fmla="*/ 3127402 h 4963886"/>
              <a:gd name="connsiteX10" fmla="*/ 6954050 w 6954050"/>
              <a:gd name="connsiteY10" fmla="*/ 4940834 h 4963886"/>
              <a:gd name="connsiteX11" fmla="*/ 5301983 w 6954050"/>
              <a:gd name="connsiteY11" fmla="*/ 4963886 h 4963886"/>
              <a:gd name="connsiteX12" fmla="*/ 4910097 w 6954050"/>
              <a:gd name="connsiteY12" fmla="*/ 4733365 h 4963886"/>
              <a:gd name="connsiteX13" fmla="*/ 0 w 6954050"/>
              <a:gd name="connsiteY13" fmla="*/ 4771785 h 4963886"/>
              <a:gd name="connsiteX14" fmla="*/ 553250 w 6954050"/>
              <a:gd name="connsiteY14" fmla="*/ 376518 h 496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54050" h="4963886">
                <a:moveTo>
                  <a:pt x="553250" y="376518"/>
                </a:moveTo>
                <a:lnTo>
                  <a:pt x="2243738" y="330414"/>
                </a:lnTo>
                <a:lnTo>
                  <a:pt x="2750884" y="491778"/>
                </a:lnTo>
                <a:lnTo>
                  <a:pt x="3158138" y="491778"/>
                </a:lnTo>
                <a:lnTo>
                  <a:pt x="3158138" y="307361"/>
                </a:lnTo>
                <a:lnTo>
                  <a:pt x="4249270" y="345782"/>
                </a:lnTo>
                <a:lnTo>
                  <a:pt x="4241586" y="0"/>
                </a:lnTo>
                <a:lnTo>
                  <a:pt x="5970494" y="7684"/>
                </a:lnTo>
                <a:lnTo>
                  <a:pt x="6592901" y="2935301"/>
                </a:lnTo>
                <a:lnTo>
                  <a:pt x="6531428" y="3127402"/>
                </a:lnTo>
                <a:lnTo>
                  <a:pt x="6954050" y="4940834"/>
                </a:lnTo>
                <a:lnTo>
                  <a:pt x="5301983" y="4963886"/>
                </a:lnTo>
                <a:lnTo>
                  <a:pt x="4910097" y="4733365"/>
                </a:lnTo>
                <a:lnTo>
                  <a:pt x="0" y="4771785"/>
                </a:lnTo>
                <a:lnTo>
                  <a:pt x="553250" y="376518"/>
                </a:lnTo>
                <a:close/>
              </a:path>
            </a:pathLst>
          </a:custGeom>
          <a:solidFill>
            <a:schemeClr val="accent2">
              <a:alpha val="1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xmlns="" id="{E82E3273-BA34-A7BD-602F-D77E09C05E25}"/>
              </a:ext>
            </a:extLst>
          </p:cNvPr>
          <p:cNvSpPr/>
          <p:nvPr/>
        </p:nvSpPr>
        <p:spPr>
          <a:xfrm>
            <a:off x="3902158" y="2158986"/>
            <a:ext cx="874507" cy="510040"/>
          </a:xfrm>
          <a:custGeom>
            <a:avLst/>
            <a:gdLst>
              <a:gd name="connsiteX0" fmla="*/ 0 w 1305385"/>
              <a:gd name="connsiteY0" fmla="*/ 542334 h 605396"/>
              <a:gd name="connsiteX1" fmla="*/ 75674 w 1305385"/>
              <a:gd name="connsiteY1" fmla="*/ 81981 h 605396"/>
              <a:gd name="connsiteX2" fmla="*/ 334229 w 1305385"/>
              <a:gd name="connsiteY2" fmla="*/ 100900 h 605396"/>
              <a:gd name="connsiteX3" fmla="*/ 315310 w 1305385"/>
              <a:gd name="connsiteY3" fmla="*/ 201799 h 605396"/>
              <a:gd name="connsiteX4" fmla="*/ 485578 w 1305385"/>
              <a:gd name="connsiteY4" fmla="*/ 214411 h 605396"/>
              <a:gd name="connsiteX5" fmla="*/ 517109 w 1305385"/>
              <a:gd name="connsiteY5" fmla="*/ 25225 h 605396"/>
              <a:gd name="connsiteX6" fmla="*/ 1305385 w 1305385"/>
              <a:gd name="connsiteY6" fmla="*/ 0 h 605396"/>
              <a:gd name="connsiteX7" fmla="*/ 1229710 w 1305385"/>
              <a:gd name="connsiteY7" fmla="*/ 592784 h 605396"/>
              <a:gd name="connsiteX8" fmla="*/ 403597 w 1305385"/>
              <a:gd name="connsiteY8" fmla="*/ 605396 h 605396"/>
              <a:gd name="connsiteX9" fmla="*/ 113512 w 1305385"/>
              <a:gd name="connsiteY9" fmla="*/ 599090 h 605396"/>
              <a:gd name="connsiteX10" fmla="*/ 132430 w 1305385"/>
              <a:gd name="connsiteY10" fmla="*/ 542334 h 605396"/>
              <a:gd name="connsiteX11" fmla="*/ 0 w 1305385"/>
              <a:gd name="connsiteY11" fmla="*/ 542334 h 60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05385" h="605396">
                <a:moveTo>
                  <a:pt x="0" y="542334"/>
                </a:moveTo>
                <a:lnTo>
                  <a:pt x="75674" y="81981"/>
                </a:lnTo>
                <a:lnTo>
                  <a:pt x="334229" y="100900"/>
                </a:lnTo>
                <a:lnTo>
                  <a:pt x="315310" y="201799"/>
                </a:lnTo>
                <a:lnTo>
                  <a:pt x="485578" y="214411"/>
                </a:lnTo>
                <a:lnTo>
                  <a:pt x="517109" y="25225"/>
                </a:lnTo>
                <a:lnTo>
                  <a:pt x="1305385" y="0"/>
                </a:lnTo>
                <a:lnTo>
                  <a:pt x="1229710" y="592784"/>
                </a:lnTo>
                <a:lnTo>
                  <a:pt x="403597" y="605396"/>
                </a:lnTo>
                <a:lnTo>
                  <a:pt x="113512" y="599090"/>
                </a:lnTo>
                <a:lnTo>
                  <a:pt x="132430" y="542334"/>
                </a:lnTo>
                <a:lnTo>
                  <a:pt x="0" y="542334"/>
                </a:lnTo>
                <a:close/>
              </a:path>
            </a:pathLst>
          </a:custGeom>
          <a:solidFill>
            <a:schemeClr val="accent5">
              <a:alpha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xmlns="" id="{41234252-AB95-7C05-0546-07B52566A63C}"/>
              </a:ext>
            </a:extLst>
          </p:cNvPr>
          <p:cNvSpPr/>
          <p:nvPr/>
        </p:nvSpPr>
        <p:spPr>
          <a:xfrm>
            <a:off x="4776666" y="5486400"/>
            <a:ext cx="874508" cy="315045"/>
          </a:xfrm>
          <a:custGeom>
            <a:avLst/>
            <a:gdLst>
              <a:gd name="connsiteX0" fmla="*/ 38420 w 983557"/>
              <a:gd name="connsiteY0" fmla="*/ 0 h 315045"/>
              <a:gd name="connsiteX1" fmla="*/ 983557 w 983557"/>
              <a:gd name="connsiteY1" fmla="*/ 7684 h 315045"/>
              <a:gd name="connsiteX2" fmla="*/ 952820 w 983557"/>
              <a:gd name="connsiteY2" fmla="*/ 307361 h 315045"/>
              <a:gd name="connsiteX3" fmla="*/ 0 w 983557"/>
              <a:gd name="connsiteY3" fmla="*/ 315045 h 315045"/>
              <a:gd name="connsiteX4" fmla="*/ 38420 w 983557"/>
              <a:gd name="connsiteY4" fmla="*/ 0 h 31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557" h="315045">
                <a:moveTo>
                  <a:pt x="38420" y="0"/>
                </a:moveTo>
                <a:lnTo>
                  <a:pt x="983557" y="7684"/>
                </a:lnTo>
                <a:lnTo>
                  <a:pt x="952820" y="307361"/>
                </a:lnTo>
                <a:lnTo>
                  <a:pt x="0" y="315045"/>
                </a:lnTo>
                <a:lnTo>
                  <a:pt x="38420" y="0"/>
                </a:lnTo>
                <a:close/>
              </a:path>
            </a:pathLst>
          </a:custGeom>
          <a:solidFill>
            <a:schemeClr val="accent5">
              <a:alpha val="3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98A2B21A-5C74-6571-2997-E6F06B43B17F}"/>
              </a:ext>
            </a:extLst>
          </p:cNvPr>
          <p:cNvSpPr/>
          <p:nvPr/>
        </p:nvSpPr>
        <p:spPr>
          <a:xfrm>
            <a:off x="4964820" y="2158986"/>
            <a:ext cx="2077330" cy="233403"/>
          </a:xfrm>
          <a:custGeom>
            <a:avLst/>
            <a:gdLst>
              <a:gd name="connsiteX0" fmla="*/ 0 w 2082373"/>
              <a:gd name="connsiteY0" fmla="*/ 61472 h 230521"/>
              <a:gd name="connsiteX1" fmla="*/ 0 w 2082373"/>
              <a:gd name="connsiteY1" fmla="*/ 230521 h 230521"/>
              <a:gd name="connsiteX2" fmla="*/ 2082373 w 2082373"/>
              <a:gd name="connsiteY2" fmla="*/ 199784 h 230521"/>
              <a:gd name="connsiteX3" fmla="*/ 2082373 w 2082373"/>
              <a:gd name="connsiteY3" fmla="*/ 0 h 230521"/>
              <a:gd name="connsiteX4" fmla="*/ 0 w 2082373"/>
              <a:gd name="connsiteY4" fmla="*/ 61472 h 23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2373" h="230521">
                <a:moveTo>
                  <a:pt x="0" y="61472"/>
                </a:moveTo>
                <a:lnTo>
                  <a:pt x="0" y="230521"/>
                </a:lnTo>
                <a:lnTo>
                  <a:pt x="2082373" y="199784"/>
                </a:lnTo>
                <a:lnTo>
                  <a:pt x="2082373" y="0"/>
                </a:lnTo>
                <a:lnTo>
                  <a:pt x="0" y="61472"/>
                </a:lnTo>
                <a:close/>
              </a:path>
            </a:pathLst>
          </a:custGeom>
          <a:solidFill>
            <a:schemeClr val="accent5">
              <a:alpha val="1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2C316AF6-C7A1-0B42-BC71-DDE459F09F02}"/>
              </a:ext>
            </a:extLst>
          </p:cNvPr>
          <p:cNvSpPr/>
          <p:nvPr/>
        </p:nvSpPr>
        <p:spPr>
          <a:xfrm>
            <a:off x="9709478" y="2122492"/>
            <a:ext cx="320040" cy="373380"/>
          </a:xfrm>
          <a:custGeom>
            <a:avLst/>
            <a:gdLst>
              <a:gd name="connsiteX0" fmla="*/ 0 w 320040"/>
              <a:gd name="connsiteY0" fmla="*/ 15240 h 373380"/>
              <a:gd name="connsiteX1" fmla="*/ 83820 w 320040"/>
              <a:gd name="connsiteY1" fmla="*/ 373380 h 373380"/>
              <a:gd name="connsiteX2" fmla="*/ 320040 w 320040"/>
              <a:gd name="connsiteY2" fmla="*/ 350520 h 373380"/>
              <a:gd name="connsiteX3" fmla="*/ 220980 w 320040"/>
              <a:gd name="connsiteY3" fmla="*/ 0 h 373380"/>
              <a:gd name="connsiteX4" fmla="*/ 0 w 320040"/>
              <a:gd name="connsiteY4" fmla="*/ 15240 h 37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040" h="373380">
                <a:moveTo>
                  <a:pt x="0" y="15240"/>
                </a:moveTo>
                <a:lnTo>
                  <a:pt x="83820" y="373380"/>
                </a:lnTo>
                <a:lnTo>
                  <a:pt x="320040" y="350520"/>
                </a:lnTo>
                <a:lnTo>
                  <a:pt x="220980" y="0"/>
                </a:lnTo>
                <a:lnTo>
                  <a:pt x="0" y="15240"/>
                </a:lnTo>
                <a:close/>
              </a:path>
            </a:pathLst>
          </a:custGeom>
          <a:solidFill>
            <a:schemeClr val="accent5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2AEBF6A-04E4-596B-4B9F-8BC76C9B6FCB}"/>
              </a:ext>
            </a:extLst>
          </p:cNvPr>
          <p:cNvSpPr txBox="1"/>
          <p:nvPr/>
        </p:nvSpPr>
        <p:spPr>
          <a:xfrm>
            <a:off x="168443" y="1662129"/>
            <a:ext cx="3113352" cy="216213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sz="1600" b="1" u="sng" dirty="0"/>
              <a:t>Парк состоял из:</a:t>
            </a:r>
          </a:p>
          <a:p>
            <a:pPr algn="ctr"/>
            <a:endParaRPr lang="ru-RU" sz="1600" b="1" u="sng" dirty="0"/>
          </a:p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5 производственных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/>
              <a:t>зданий  (66 235,5 кв.м.)</a:t>
            </a:r>
          </a:p>
          <a:p>
            <a:endParaRPr lang="ru-RU" sz="1600" dirty="0"/>
          </a:p>
          <a:p>
            <a:pPr algn="ctr"/>
            <a:r>
              <a:rPr lang="ru-RU" sz="1600" b="1" dirty="0">
                <a:solidFill>
                  <a:srgbClr val="7030A0"/>
                </a:solidFill>
              </a:rPr>
              <a:t>4 вспомогательных здания </a:t>
            </a:r>
            <a:r>
              <a:rPr lang="ru-RU" sz="1600" dirty="0"/>
              <a:t>(офисы, столовые</a:t>
            </a:r>
            <a:r>
              <a:rPr lang="en-US" sz="1600" dirty="0"/>
              <a:t>; </a:t>
            </a:r>
            <a:r>
              <a:rPr lang="ru-RU" sz="1600" dirty="0"/>
              <a:t>10 008 кв.м.)</a:t>
            </a:r>
          </a:p>
          <a:p>
            <a:endParaRPr lang="ru-RU" sz="1200" dirty="0"/>
          </a:p>
          <a:p>
            <a:endParaRPr lang="ru-RU" sz="1050" dirty="0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xmlns="" id="{53687823-684E-6B7F-875B-7CF6143DDC42}"/>
              </a:ext>
            </a:extLst>
          </p:cNvPr>
          <p:cNvSpPr/>
          <p:nvPr/>
        </p:nvSpPr>
        <p:spPr>
          <a:xfrm>
            <a:off x="7113874" y="5256572"/>
            <a:ext cx="304800" cy="774700"/>
          </a:xfrm>
          <a:custGeom>
            <a:avLst/>
            <a:gdLst>
              <a:gd name="connsiteX0" fmla="*/ 0 w 304800"/>
              <a:gd name="connsiteY0" fmla="*/ 0 h 774700"/>
              <a:gd name="connsiteX1" fmla="*/ 260350 w 304800"/>
              <a:gd name="connsiteY1" fmla="*/ 6350 h 774700"/>
              <a:gd name="connsiteX2" fmla="*/ 304800 w 304800"/>
              <a:gd name="connsiteY2" fmla="*/ 774700 h 774700"/>
              <a:gd name="connsiteX3" fmla="*/ 25400 w 304800"/>
              <a:gd name="connsiteY3" fmla="*/ 755650 h 774700"/>
              <a:gd name="connsiteX4" fmla="*/ 0 w 304800"/>
              <a:gd name="connsiteY4" fmla="*/ 0 h 7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774700">
                <a:moveTo>
                  <a:pt x="0" y="0"/>
                </a:moveTo>
                <a:lnTo>
                  <a:pt x="260350" y="6350"/>
                </a:lnTo>
                <a:lnTo>
                  <a:pt x="304800" y="774700"/>
                </a:lnTo>
                <a:lnTo>
                  <a:pt x="25400" y="7556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8000"/>
            </a:schemeClr>
          </a:solidFill>
          <a:ln>
            <a:solidFill>
              <a:schemeClr val="accent1">
                <a:shade val="15000"/>
                <a:alpha val="12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xmlns="" id="{29356DCC-0265-DC2E-F903-469FD9659976}"/>
              </a:ext>
            </a:extLst>
          </p:cNvPr>
          <p:cNvSpPr/>
          <p:nvPr/>
        </p:nvSpPr>
        <p:spPr>
          <a:xfrm>
            <a:off x="4817806" y="2399071"/>
            <a:ext cx="2281084" cy="3342968"/>
          </a:xfrm>
          <a:custGeom>
            <a:avLst/>
            <a:gdLst>
              <a:gd name="connsiteX0" fmla="*/ 324465 w 2281084"/>
              <a:gd name="connsiteY0" fmla="*/ 39329 h 3342968"/>
              <a:gd name="connsiteX1" fmla="*/ 0 w 2281084"/>
              <a:gd name="connsiteY1" fmla="*/ 3028335 h 3342968"/>
              <a:gd name="connsiteX2" fmla="*/ 875071 w 2281084"/>
              <a:gd name="connsiteY2" fmla="*/ 3057832 h 3342968"/>
              <a:gd name="connsiteX3" fmla="*/ 875071 w 2281084"/>
              <a:gd name="connsiteY3" fmla="*/ 3342968 h 3342968"/>
              <a:gd name="connsiteX4" fmla="*/ 2281084 w 2281084"/>
              <a:gd name="connsiteY4" fmla="*/ 3293806 h 3342968"/>
              <a:gd name="connsiteX5" fmla="*/ 2271252 w 2281084"/>
              <a:gd name="connsiteY5" fmla="*/ 3028335 h 3342968"/>
              <a:gd name="connsiteX6" fmla="*/ 2054942 w 2281084"/>
              <a:gd name="connsiteY6" fmla="*/ 3018503 h 3342968"/>
              <a:gd name="connsiteX7" fmla="*/ 2025446 w 2281084"/>
              <a:gd name="connsiteY7" fmla="*/ 0 h 3342968"/>
              <a:gd name="connsiteX8" fmla="*/ 324465 w 2281084"/>
              <a:gd name="connsiteY8" fmla="*/ 39329 h 334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1084" h="3342968">
                <a:moveTo>
                  <a:pt x="324465" y="39329"/>
                </a:moveTo>
                <a:lnTo>
                  <a:pt x="0" y="3028335"/>
                </a:lnTo>
                <a:lnTo>
                  <a:pt x="875071" y="3057832"/>
                </a:lnTo>
                <a:lnTo>
                  <a:pt x="875071" y="3342968"/>
                </a:lnTo>
                <a:lnTo>
                  <a:pt x="2281084" y="3293806"/>
                </a:lnTo>
                <a:lnTo>
                  <a:pt x="2271252" y="3028335"/>
                </a:lnTo>
                <a:lnTo>
                  <a:pt x="2054942" y="3018503"/>
                </a:lnTo>
                <a:lnTo>
                  <a:pt x="2025446" y="0"/>
                </a:lnTo>
                <a:lnTo>
                  <a:pt x="324465" y="39329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xmlns="" id="{FF3AA623-3182-34A6-A3D9-D59A8059E9CB}"/>
              </a:ext>
            </a:extLst>
          </p:cNvPr>
          <p:cNvSpPr/>
          <p:nvPr/>
        </p:nvSpPr>
        <p:spPr>
          <a:xfrm>
            <a:off x="8868697" y="2684206"/>
            <a:ext cx="2143432" cy="3647768"/>
          </a:xfrm>
          <a:custGeom>
            <a:avLst/>
            <a:gdLst>
              <a:gd name="connsiteX0" fmla="*/ 0 w 2143432"/>
              <a:gd name="connsiteY0" fmla="*/ 29497 h 3647768"/>
              <a:gd name="connsiteX1" fmla="*/ 294968 w 2143432"/>
              <a:gd name="connsiteY1" fmla="*/ 1828800 h 3647768"/>
              <a:gd name="connsiteX2" fmla="*/ 1337187 w 2143432"/>
              <a:gd name="connsiteY2" fmla="*/ 1799304 h 3647768"/>
              <a:gd name="connsiteX3" fmla="*/ 1425677 w 2143432"/>
              <a:gd name="connsiteY3" fmla="*/ 2310581 h 3647768"/>
              <a:gd name="connsiteX4" fmla="*/ 698090 w 2143432"/>
              <a:gd name="connsiteY4" fmla="*/ 2330246 h 3647768"/>
              <a:gd name="connsiteX5" fmla="*/ 737419 w 2143432"/>
              <a:gd name="connsiteY5" fmla="*/ 2674375 h 3647768"/>
              <a:gd name="connsiteX6" fmla="*/ 993058 w 2143432"/>
              <a:gd name="connsiteY6" fmla="*/ 2674375 h 3647768"/>
              <a:gd name="connsiteX7" fmla="*/ 1199535 w 2143432"/>
              <a:gd name="connsiteY7" fmla="*/ 3647768 h 3647768"/>
              <a:gd name="connsiteX8" fmla="*/ 2143432 w 2143432"/>
              <a:gd name="connsiteY8" fmla="*/ 3628104 h 3647768"/>
              <a:gd name="connsiteX9" fmla="*/ 1258529 w 2143432"/>
              <a:gd name="connsiteY9" fmla="*/ 0 h 3647768"/>
              <a:gd name="connsiteX10" fmla="*/ 0 w 2143432"/>
              <a:gd name="connsiteY10" fmla="*/ 29497 h 364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3432" h="3647768">
                <a:moveTo>
                  <a:pt x="0" y="29497"/>
                </a:moveTo>
                <a:lnTo>
                  <a:pt x="294968" y="1828800"/>
                </a:lnTo>
                <a:lnTo>
                  <a:pt x="1337187" y="1799304"/>
                </a:lnTo>
                <a:lnTo>
                  <a:pt x="1425677" y="2310581"/>
                </a:lnTo>
                <a:lnTo>
                  <a:pt x="698090" y="2330246"/>
                </a:lnTo>
                <a:lnTo>
                  <a:pt x="737419" y="2674375"/>
                </a:lnTo>
                <a:lnTo>
                  <a:pt x="993058" y="2674375"/>
                </a:lnTo>
                <a:lnTo>
                  <a:pt x="1199535" y="3647768"/>
                </a:lnTo>
                <a:lnTo>
                  <a:pt x="2143432" y="3628104"/>
                </a:lnTo>
                <a:lnTo>
                  <a:pt x="1258529" y="0"/>
                </a:lnTo>
                <a:lnTo>
                  <a:pt x="0" y="29497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xmlns="" id="{A16C1F17-9447-E0CF-237D-0335AAE35390}"/>
              </a:ext>
            </a:extLst>
          </p:cNvPr>
          <p:cNvSpPr/>
          <p:nvPr/>
        </p:nvSpPr>
        <p:spPr>
          <a:xfrm rot="301183">
            <a:off x="8091489" y="3224960"/>
            <a:ext cx="619433" cy="728261"/>
          </a:xfrm>
          <a:custGeom>
            <a:avLst/>
            <a:gdLst>
              <a:gd name="connsiteX0" fmla="*/ 0 w 304800"/>
              <a:gd name="connsiteY0" fmla="*/ 9832 h 717754"/>
              <a:gd name="connsiteX1" fmla="*/ 78658 w 304800"/>
              <a:gd name="connsiteY1" fmla="*/ 717754 h 717754"/>
              <a:gd name="connsiteX2" fmla="*/ 304800 w 304800"/>
              <a:gd name="connsiteY2" fmla="*/ 698090 h 717754"/>
              <a:gd name="connsiteX3" fmla="*/ 226142 w 304800"/>
              <a:gd name="connsiteY3" fmla="*/ 0 h 717754"/>
              <a:gd name="connsiteX4" fmla="*/ 0 w 304800"/>
              <a:gd name="connsiteY4" fmla="*/ 9832 h 71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717754">
                <a:moveTo>
                  <a:pt x="0" y="9832"/>
                </a:moveTo>
                <a:lnTo>
                  <a:pt x="78658" y="717754"/>
                </a:lnTo>
                <a:lnTo>
                  <a:pt x="304800" y="698090"/>
                </a:lnTo>
                <a:lnTo>
                  <a:pt x="226142" y="0"/>
                </a:lnTo>
                <a:lnTo>
                  <a:pt x="0" y="9832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xmlns="" id="{7F3C4B36-B1A8-113B-0764-210061827F55}"/>
              </a:ext>
            </a:extLst>
          </p:cNvPr>
          <p:cNvSpPr/>
          <p:nvPr/>
        </p:nvSpPr>
        <p:spPr>
          <a:xfrm>
            <a:off x="7846142" y="4572000"/>
            <a:ext cx="363793" cy="1022555"/>
          </a:xfrm>
          <a:custGeom>
            <a:avLst/>
            <a:gdLst>
              <a:gd name="connsiteX0" fmla="*/ 0 w 363793"/>
              <a:gd name="connsiteY0" fmla="*/ 19665 h 1022555"/>
              <a:gd name="connsiteX1" fmla="*/ 49161 w 363793"/>
              <a:gd name="connsiteY1" fmla="*/ 1022555 h 1022555"/>
              <a:gd name="connsiteX2" fmla="*/ 363793 w 363793"/>
              <a:gd name="connsiteY2" fmla="*/ 1022555 h 1022555"/>
              <a:gd name="connsiteX3" fmla="*/ 294968 w 363793"/>
              <a:gd name="connsiteY3" fmla="*/ 0 h 1022555"/>
              <a:gd name="connsiteX4" fmla="*/ 0 w 363793"/>
              <a:gd name="connsiteY4" fmla="*/ 19665 h 1022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793" h="1022555">
                <a:moveTo>
                  <a:pt x="0" y="19665"/>
                </a:moveTo>
                <a:lnTo>
                  <a:pt x="49161" y="1022555"/>
                </a:lnTo>
                <a:lnTo>
                  <a:pt x="363793" y="1022555"/>
                </a:lnTo>
                <a:lnTo>
                  <a:pt x="294968" y="0"/>
                </a:lnTo>
                <a:lnTo>
                  <a:pt x="0" y="19665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749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50E733D-ABE5-918F-C58E-6F35D09B0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00EB610A-EF7E-0D99-0760-B63D09E24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75513"/>
              </p:ext>
            </p:extLst>
          </p:nvPr>
        </p:nvGraphicFramePr>
        <p:xfrm>
          <a:off x="168442" y="719665"/>
          <a:ext cx="11463816" cy="507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3816">
                  <a:extLst>
                    <a:ext uri="{9D8B030D-6E8A-4147-A177-3AD203B41FA5}">
                      <a16:colId xmlns:a16="http://schemas.microsoft.com/office/drawing/2014/main" xmlns="" val="2808985485"/>
                    </a:ext>
                  </a:extLst>
                </a:gridCol>
              </a:tblGrid>
              <a:tr h="50755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Индустриальный парк. Развитие 1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этап. 2021 - 2024 год.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8463890"/>
                  </a:ext>
                </a:extLst>
              </a:tr>
            </a:tbl>
          </a:graphicData>
        </a:graphic>
      </p:graphicFrame>
      <p:pic>
        <p:nvPicPr>
          <p:cNvPr id="8" name="Рисунок 7" descr="Изображение выглядит как текст, Шрифт, дизайн, руковод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90022B90-9E1D-A876-111A-7C6A1BA1E6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458" y="153663"/>
            <a:ext cx="2082800" cy="404896"/>
          </a:xfrm>
          <a:prstGeom prst="rect">
            <a:avLst/>
          </a:prstGeom>
        </p:spPr>
      </p:pic>
      <p:pic>
        <p:nvPicPr>
          <p:cNvPr id="9" name="Рисунок 8" descr="Изображение выглядит как на открытом воздухе, Аэрофотосъемка, строительство, воздуш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49F623F5-BFC4-31D5-9057-0EBA2240AA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 t="22113" b="3578"/>
          <a:stretch/>
        </p:blipFill>
        <p:spPr>
          <a:xfrm>
            <a:off x="3470935" y="1569796"/>
            <a:ext cx="8000950" cy="4819146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</p:pic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xmlns="" id="{A641AF35-E173-8216-9992-5372841B6624}"/>
              </a:ext>
            </a:extLst>
          </p:cNvPr>
          <p:cNvSpPr/>
          <p:nvPr/>
        </p:nvSpPr>
        <p:spPr>
          <a:xfrm>
            <a:off x="4213677" y="1678899"/>
            <a:ext cx="6983975" cy="4710044"/>
          </a:xfrm>
          <a:custGeom>
            <a:avLst/>
            <a:gdLst>
              <a:gd name="connsiteX0" fmla="*/ 553250 w 6954050"/>
              <a:gd name="connsiteY0" fmla="*/ 376518 h 4963886"/>
              <a:gd name="connsiteX1" fmla="*/ 2243738 w 6954050"/>
              <a:gd name="connsiteY1" fmla="*/ 330414 h 4963886"/>
              <a:gd name="connsiteX2" fmla="*/ 2750884 w 6954050"/>
              <a:gd name="connsiteY2" fmla="*/ 491778 h 4963886"/>
              <a:gd name="connsiteX3" fmla="*/ 3158138 w 6954050"/>
              <a:gd name="connsiteY3" fmla="*/ 491778 h 4963886"/>
              <a:gd name="connsiteX4" fmla="*/ 3158138 w 6954050"/>
              <a:gd name="connsiteY4" fmla="*/ 307361 h 4963886"/>
              <a:gd name="connsiteX5" fmla="*/ 4249270 w 6954050"/>
              <a:gd name="connsiteY5" fmla="*/ 345782 h 4963886"/>
              <a:gd name="connsiteX6" fmla="*/ 4241586 w 6954050"/>
              <a:gd name="connsiteY6" fmla="*/ 0 h 4963886"/>
              <a:gd name="connsiteX7" fmla="*/ 5970494 w 6954050"/>
              <a:gd name="connsiteY7" fmla="*/ 7684 h 4963886"/>
              <a:gd name="connsiteX8" fmla="*/ 6592901 w 6954050"/>
              <a:gd name="connsiteY8" fmla="*/ 2935301 h 4963886"/>
              <a:gd name="connsiteX9" fmla="*/ 6531428 w 6954050"/>
              <a:gd name="connsiteY9" fmla="*/ 3127402 h 4963886"/>
              <a:gd name="connsiteX10" fmla="*/ 6954050 w 6954050"/>
              <a:gd name="connsiteY10" fmla="*/ 4940834 h 4963886"/>
              <a:gd name="connsiteX11" fmla="*/ 5301983 w 6954050"/>
              <a:gd name="connsiteY11" fmla="*/ 4963886 h 4963886"/>
              <a:gd name="connsiteX12" fmla="*/ 4910097 w 6954050"/>
              <a:gd name="connsiteY12" fmla="*/ 4733365 h 4963886"/>
              <a:gd name="connsiteX13" fmla="*/ 0 w 6954050"/>
              <a:gd name="connsiteY13" fmla="*/ 4771785 h 4963886"/>
              <a:gd name="connsiteX14" fmla="*/ 553250 w 6954050"/>
              <a:gd name="connsiteY14" fmla="*/ 376518 h 496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54050" h="4963886">
                <a:moveTo>
                  <a:pt x="553250" y="376518"/>
                </a:moveTo>
                <a:lnTo>
                  <a:pt x="2243738" y="330414"/>
                </a:lnTo>
                <a:lnTo>
                  <a:pt x="2750884" y="491778"/>
                </a:lnTo>
                <a:lnTo>
                  <a:pt x="3158138" y="491778"/>
                </a:lnTo>
                <a:lnTo>
                  <a:pt x="3158138" y="307361"/>
                </a:lnTo>
                <a:lnTo>
                  <a:pt x="4249270" y="345782"/>
                </a:lnTo>
                <a:lnTo>
                  <a:pt x="4241586" y="0"/>
                </a:lnTo>
                <a:lnTo>
                  <a:pt x="5970494" y="7684"/>
                </a:lnTo>
                <a:lnTo>
                  <a:pt x="6592901" y="2935301"/>
                </a:lnTo>
                <a:lnTo>
                  <a:pt x="6531428" y="3127402"/>
                </a:lnTo>
                <a:lnTo>
                  <a:pt x="6954050" y="4940834"/>
                </a:lnTo>
                <a:lnTo>
                  <a:pt x="5301983" y="4963886"/>
                </a:lnTo>
                <a:lnTo>
                  <a:pt x="4910097" y="4733365"/>
                </a:lnTo>
                <a:lnTo>
                  <a:pt x="0" y="4771785"/>
                </a:lnTo>
                <a:lnTo>
                  <a:pt x="553250" y="376518"/>
                </a:lnTo>
                <a:close/>
              </a:path>
            </a:pathLst>
          </a:custGeom>
          <a:solidFill>
            <a:schemeClr val="accent2">
              <a:alpha val="1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xmlns="" id="{E34594DD-7F45-3EEE-5882-0EC98D6968DF}"/>
              </a:ext>
            </a:extLst>
          </p:cNvPr>
          <p:cNvSpPr/>
          <p:nvPr/>
        </p:nvSpPr>
        <p:spPr>
          <a:xfrm>
            <a:off x="3902158" y="2158986"/>
            <a:ext cx="874507" cy="510040"/>
          </a:xfrm>
          <a:custGeom>
            <a:avLst/>
            <a:gdLst>
              <a:gd name="connsiteX0" fmla="*/ 0 w 1305385"/>
              <a:gd name="connsiteY0" fmla="*/ 542334 h 605396"/>
              <a:gd name="connsiteX1" fmla="*/ 75674 w 1305385"/>
              <a:gd name="connsiteY1" fmla="*/ 81981 h 605396"/>
              <a:gd name="connsiteX2" fmla="*/ 334229 w 1305385"/>
              <a:gd name="connsiteY2" fmla="*/ 100900 h 605396"/>
              <a:gd name="connsiteX3" fmla="*/ 315310 w 1305385"/>
              <a:gd name="connsiteY3" fmla="*/ 201799 h 605396"/>
              <a:gd name="connsiteX4" fmla="*/ 485578 w 1305385"/>
              <a:gd name="connsiteY4" fmla="*/ 214411 h 605396"/>
              <a:gd name="connsiteX5" fmla="*/ 517109 w 1305385"/>
              <a:gd name="connsiteY5" fmla="*/ 25225 h 605396"/>
              <a:gd name="connsiteX6" fmla="*/ 1305385 w 1305385"/>
              <a:gd name="connsiteY6" fmla="*/ 0 h 605396"/>
              <a:gd name="connsiteX7" fmla="*/ 1229710 w 1305385"/>
              <a:gd name="connsiteY7" fmla="*/ 592784 h 605396"/>
              <a:gd name="connsiteX8" fmla="*/ 403597 w 1305385"/>
              <a:gd name="connsiteY8" fmla="*/ 605396 h 605396"/>
              <a:gd name="connsiteX9" fmla="*/ 113512 w 1305385"/>
              <a:gd name="connsiteY9" fmla="*/ 599090 h 605396"/>
              <a:gd name="connsiteX10" fmla="*/ 132430 w 1305385"/>
              <a:gd name="connsiteY10" fmla="*/ 542334 h 605396"/>
              <a:gd name="connsiteX11" fmla="*/ 0 w 1305385"/>
              <a:gd name="connsiteY11" fmla="*/ 542334 h 60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05385" h="605396">
                <a:moveTo>
                  <a:pt x="0" y="542334"/>
                </a:moveTo>
                <a:lnTo>
                  <a:pt x="75674" y="81981"/>
                </a:lnTo>
                <a:lnTo>
                  <a:pt x="334229" y="100900"/>
                </a:lnTo>
                <a:lnTo>
                  <a:pt x="315310" y="201799"/>
                </a:lnTo>
                <a:lnTo>
                  <a:pt x="485578" y="214411"/>
                </a:lnTo>
                <a:lnTo>
                  <a:pt x="517109" y="25225"/>
                </a:lnTo>
                <a:lnTo>
                  <a:pt x="1305385" y="0"/>
                </a:lnTo>
                <a:lnTo>
                  <a:pt x="1229710" y="592784"/>
                </a:lnTo>
                <a:lnTo>
                  <a:pt x="403597" y="605396"/>
                </a:lnTo>
                <a:lnTo>
                  <a:pt x="113512" y="599090"/>
                </a:lnTo>
                <a:lnTo>
                  <a:pt x="132430" y="542334"/>
                </a:lnTo>
                <a:lnTo>
                  <a:pt x="0" y="542334"/>
                </a:lnTo>
                <a:close/>
              </a:path>
            </a:pathLst>
          </a:custGeom>
          <a:solidFill>
            <a:schemeClr val="accent5">
              <a:alpha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xmlns="" id="{D01D435B-94FE-B6A6-341F-369AC0DF793A}"/>
              </a:ext>
            </a:extLst>
          </p:cNvPr>
          <p:cNvSpPr/>
          <p:nvPr/>
        </p:nvSpPr>
        <p:spPr>
          <a:xfrm>
            <a:off x="4776666" y="5486400"/>
            <a:ext cx="874508" cy="315045"/>
          </a:xfrm>
          <a:custGeom>
            <a:avLst/>
            <a:gdLst>
              <a:gd name="connsiteX0" fmla="*/ 38420 w 983557"/>
              <a:gd name="connsiteY0" fmla="*/ 0 h 315045"/>
              <a:gd name="connsiteX1" fmla="*/ 983557 w 983557"/>
              <a:gd name="connsiteY1" fmla="*/ 7684 h 315045"/>
              <a:gd name="connsiteX2" fmla="*/ 952820 w 983557"/>
              <a:gd name="connsiteY2" fmla="*/ 307361 h 315045"/>
              <a:gd name="connsiteX3" fmla="*/ 0 w 983557"/>
              <a:gd name="connsiteY3" fmla="*/ 315045 h 315045"/>
              <a:gd name="connsiteX4" fmla="*/ 38420 w 983557"/>
              <a:gd name="connsiteY4" fmla="*/ 0 h 31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557" h="315045">
                <a:moveTo>
                  <a:pt x="38420" y="0"/>
                </a:moveTo>
                <a:lnTo>
                  <a:pt x="983557" y="7684"/>
                </a:lnTo>
                <a:lnTo>
                  <a:pt x="952820" y="307361"/>
                </a:lnTo>
                <a:lnTo>
                  <a:pt x="0" y="315045"/>
                </a:lnTo>
                <a:lnTo>
                  <a:pt x="38420" y="0"/>
                </a:lnTo>
                <a:close/>
              </a:path>
            </a:pathLst>
          </a:custGeom>
          <a:solidFill>
            <a:schemeClr val="accent5">
              <a:alpha val="3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EBF0931A-9970-AB7E-2C0A-7B9782A44136}"/>
              </a:ext>
            </a:extLst>
          </p:cNvPr>
          <p:cNvSpPr/>
          <p:nvPr/>
        </p:nvSpPr>
        <p:spPr>
          <a:xfrm>
            <a:off x="4964820" y="2158986"/>
            <a:ext cx="2077330" cy="233403"/>
          </a:xfrm>
          <a:custGeom>
            <a:avLst/>
            <a:gdLst>
              <a:gd name="connsiteX0" fmla="*/ 0 w 2082373"/>
              <a:gd name="connsiteY0" fmla="*/ 61472 h 230521"/>
              <a:gd name="connsiteX1" fmla="*/ 0 w 2082373"/>
              <a:gd name="connsiteY1" fmla="*/ 230521 h 230521"/>
              <a:gd name="connsiteX2" fmla="*/ 2082373 w 2082373"/>
              <a:gd name="connsiteY2" fmla="*/ 199784 h 230521"/>
              <a:gd name="connsiteX3" fmla="*/ 2082373 w 2082373"/>
              <a:gd name="connsiteY3" fmla="*/ 0 h 230521"/>
              <a:gd name="connsiteX4" fmla="*/ 0 w 2082373"/>
              <a:gd name="connsiteY4" fmla="*/ 61472 h 23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2373" h="230521">
                <a:moveTo>
                  <a:pt x="0" y="61472"/>
                </a:moveTo>
                <a:lnTo>
                  <a:pt x="0" y="230521"/>
                </a:lnTo>
                <a:lnTo>
                  <a:pt x="2082373" y="199784"/>
                </a:lnTo>
                <a:lnTo>
                  <a:pt x="2082373" y="0"/>
                </a:lnTo>
                <a:lnTo>
                  <a:pt x="0" y="61472"/>
                </a:lnTo>
                <a:close/>
              </a:path>
            </a:pathLst>
          </a:custGeom>
          <a:solidFill>
            <a:schemeClr val="accent5">
              <a:alpha val="1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C4900021-5E6C-A702-A094-D7E1536EE26D}"/>
              </a:ext>
            </a:extLst>
          </p:cNvPr>
          <p:cNvSpPr/>
          <p:nvPr/>
        </p:nvSpPr>
        <p:spPr>
          <a:xfrm>
            <a:off x="9709478" y="2122492"/>
            <a:ext cx="320040" cy="373380"/>
          </a:xfrm>
          <a:custGeom>
            <a:avLst/>
            <a:gdLst>
              <a:gd name="connsiteX0" fmla="*/ 0 w 320040"/>
              <a:gd name="connsiteY0" fmla="*/ 15240 h 373380"/>
              <a:gd name="connsiteX1" fmla="*/ 83820 w 320040"/>
              <a:gd name="connsiteY1" fmla="*/ 373380 h 373380"/>
              <a:gd name="connsiteX2" fmla="*/ 320040 w 320040"/>
              <a:gd name="connsiteY2" fmla="*/ 350520 h 373380"/>
              <a:gd name="connsiteX3" fmla="*/ 220980 w 320040"/>
              <a:gd name="connsiteY3" fmla="*/ 0 h 373380"/>
              <a:gd name="connsiteX4" fmla="*/ 0 w 320040"/>
              <a:gd name="connsiteY4" fmla="*/ 15240 h 37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040" h="373380">
                <a:moveTo>
                  <a:pt x="0" y="15240"/>
                </a:moveTo>
                <a:lnTo>
                  <a:pt x="83820" y="373380"/>
                </a:lnTo>
                <a:lnTo>
                  <a:pt x="320040" y="350520"/>
                </a:lnTo>
                <a:lnTo>
                  <a:pt x="220980" y="0"/>
                </a:lnTo>
                <a:lnTo>
                  <a:pt x="0" y="15240"/>
                </a:lnTo>
                <a:close/>
              </a:path>
            </a:pathLst>
          </a:custGeom>
          <a:solidFill>
            <a:schemeClr val="accent5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xmlns="" id="{0352C18D-9992-1ECD-0DD4-E674A484D23A}"/>
              </a:ext>
            </a:extLst>
          </p:cNvPr>
          <p:cNvSpPr/>
          <p:nvPr/>
        </p:nvSpPr>
        <p:spPr>
          <a:xfrm>
            <a:off x="4776665" y="2414006"/>
            <a:ext cx="2337209" cy="3696484"/>
          </a:xfrm>
          <a:custGeom>
            <a:avLst/>
            <a:gdLst>
              <a:gd name="connsiteX0" fmla="*/ 358140 w 2453640"/>
              <a:gd name="connsiteY0" fmla="*/ 22860 h 3901440"/>
              <a:gd name="connsiteX1" fmla="*/ 0 w 2453640"/>
              <a:gd name="connsiteY1" fmla="*/ 3215640 h 3901440"/>
              <a:gd name="connsiteX2" fmla="*/ 960120 w 2453640"/>
              <a:gd name="connsiteY2" fmla="*/ 3223260 h 3901440"/>
              <a:gd name="connsiteX3" fmla="*/ 922020 w 2453640"/>
              <a:gd name="connsiteY3" fmla="*/ 3528060 h 3901440"/>
              <a:gd name="connsiteX4" fmla="*/ 922020 w 2453640"/>
              <a:gd name="connsiteY4" fmla="*/ 3543300 h 3901440"/>
              <a:gd name="connsiteX5" fmla="*/ 883920 w 2453640"/>
              <a:gd name="connsiteY5" fmla="*/ 3558540 h 3901440"/>
              <a:gd name="connsiteX6" fmla="*/ 876300 w 2453640"/>
              <a:gd name="connsiteY6" fmla="*/ 3901440 h 3901440"/>
              <a:gd name="connsiteX7" fmla="*/ 2453640 w 2453640"/>
              <a:gd name="connsiteY7" fmla="*/ 3863340 h 3901440"/>
              <a:gd name="connsiteX8" fmla="*/ 2430780 w 2453640"/>
              <a:gd name="connsiteY8" fmla="*/ 3208020 h 3901440"/>
              <a:gd name="connsiteX9" fmla="*/ 2194560 w 2453640"/>
              <a:gd name="connsiteY9" fmla="*/ 3223260 h 3901440"/>
              <a:gd name="connsiteX10" fmla="*/ 2141220 w 2453640"/>
              <a:gd name="connsiteY10" fmla="*/ 0 h 3901440"/>
              <a:gd name="connsiteX11" fmla="*/ 358140 w 2453640"/>
              <a:gd name="connsiteY11" fmla="*/ 2286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3640" h="3901440">
                <a:moveTo>
                  <a:pt x="358140" y="22860"/>
                </a:moveTo>
                <a:lnTo>
                  <a:pt x="0" y="3215640"/>
                </a:lnTo>
                <a:lnTo>
                  <a:pt x="960120" y="3223260"/>
                </a:lnTo>
                <a:lnTo>
                  <a:pt x="922020" y="3528060"/>
                </a:lnTo>
                <a:lnTo>
                  <a:pt x="922020" y="3543300"/>
                </a:lnTo>
                <a:lnTo>
                  <a:pt x="883920" y="3558540"/>
                </a:lnTo>
                <a:lnTo>
                  <a:pt x="876300" y="3901440"/>
                </a:lnTo>
                <a:lnTo>
                  <a:pt x="2453640" y="3863340"/>
                </a:lnTo>
                <a:lnTo>
                  <a:pt x="2430780" y="3208020"/>
                </a:lnTo>
                <a:lnTo>
                  <a:pt x="2194560" y="3223260"/>
                </a:lnTo>
                <a:lnTo>
                  <a:pt x="2141220" y="0"/>
                </a:lnTo>
                <a:lnTo>
                  <a:pt x="358140" y="22860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0741AEE-D7F6-CDF1-A15C-9C3C0354EB58}"/>
              </a:ext>
            </a:extLst>
          </p:cNvPr>
          <p:cNvSpPr txBox="1"/>
          <p:nvPr/>
        </p:nvSpPr>
        <p:spPr>
          <a:xfrm>
            <a:off x="215382" y="1585599"/>
            <a:ext cx="3211889" cy="181588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rtl="0" eaLnBrk="1" latinLnBrk="0" hangingPunct="1"/>
            <a:r>
              <a:rPr lang="ru-RU" sz="1600" b="1" dirty="0">
                <a:solidFill>
                  <a:schemeClr val="accent6"/>
                </a:solidFill>
                <a:effectLst/>
                <a:latin typeface="Aptos" panose="020B0004020202020204" pitchFamily="34" charset="0"/>
              </a:rPr>
              <a:t>Первый этап: Завершен.</a:t>
            </a:r>
          </a:p>
          <a:p>
            <a:pPr algn="ctr" rtl="0" eaLnBrk="1" latinLnBrk="0" hangingPunct="1"/>
            <a:endParaRPr lang="ru-RU" sz="1600" b="1" dirty="0">
              <a:solidFill>
                <a:schemeClr val="accent6"/>
              </a:solidFill>
              <a:effectLst/>
              <a:latin typeface="Aptos" panose="020B0004020202020204" pitchFamily="34" charset="0"/>
            </a:endParaRPr>
          </a:p>
          <a:p>
            <a:pPr marL="0" indent="-173736" rtl="0" eaLnBrk="1" latinLnBrk="0" hangingPunct="1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Реконструкция здания №1  </a:t>
            </a:r>
          </a:p>
          <a:p>
            <a:pPr rtl="0" eaLnBrk="1" latinLnBrk="0" hangingPunct="1"/>
            <a:r>
              <a:rPr lang="ru-RU" sz="16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   (40112 кв.м.)</a:t>
            </a:r>
          </a:p>
          <a:p>
            <a:pPr rtl="0" eaLnBrk="1" latinLnBrk="0" hangingPunct="1"/>
            <a:endParaRPr lang="ru-RU" sz="160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0" indent="-173736" rtl="0" eaLnBrk="1" latinLnBrk="0" hangingPunct="1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Строительство здания </a:t>
            </a:r>
          </a:p>
          <a:p>
            <a:pPr rtl="0" eaLnBrk="1" latinLnBrk="0" hangingPunct="1"/>
            <a:r>
              <a:rPr lang="ru-RU" sz="1600" dirty="0">
                <a:solidFill>
                  <a:srgbClr val="000000"/>
                </a:solidFill>
                <a:latin typeface="Aptos" panose="020B0004020202020204" pitchFamily="34" charset="0"/>
              </a:rPr>
              <a:t>    </a:t>
            </a:r>
            <a:r>
              <a:rPr lang="ru-RU" sz="16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“</a:t>
            </a:r>
            <a:r>
              <a:rPr lang="ru-RU" sz="160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ЭлМехПро</a:t>
            </a:r>
            <a:r>
              <a:rPr lang="ru-RU" sz="16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” (7815 кв.м.)</a:t>
            </a:r>
            <a:endParaRPr lang="ru-RU" sz="1050" dirty="0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xmlns="" id="{89C2E745-FDCE-489C-A9D2-135794FAE504}"/>
              </a:ext>
            </a:extLst>
          </p:cNvPr>
          <p:cNvSpPr/>
          <p:nvPr/>
        </p:nvSpPr>
        <p:spPr>
          <a:xfrm>
            <a:off x="7113874" y="5256572"/>
            <a:ext cx="304800" cy="774700"/>
          </a:xfrm>
          <a:custGeom>
            <a:avLst/>
            <a:gdLst>
              <a:gd name="connsiteX0" fmla="*/ 0 w 304800"/>
              <a:gd name="connsiteY0" fmla="*/ 0 h 774700"/>
              <a:gd name="connsiteX1" fmla="*/ 260350 w 304800"/>
              <a:gd name="connsiteY1" fmla="*/ 6350 h 774700"/>
              <a:gd name="connsiteX2" fmla="*/ 304800 w 304800"/>
              <a:gd name="connsiteY2" fmla="*/ 774700 h 774700"/>
              <a:gd name="connsiteX3" fmla="*/ 25400 w 304800"/>
              <a:gd name="connsiteY3" fmla="*/ 755650 h 774700"/>
              <a:gd name="connsiteX4" fmla="*/ 0 w 304800"/>
              <a:gd name="connsiteY4" fmla="*/ 0 h 7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774700">
                <a:moveTo>
                  <a:pt x="0" y="0"/>
                </a:moveTo>
                <a:lnTo>
                  <a:pt x="260350" y="6350"/>
                </a:lnTo>
                <a:lnTo>
                  <a:pt x="304800" y="774700"/>
                </a:lnTo>
                <a:lnTo>
                  <a:pt x="25400" y="7556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8000"/>
            </a:schemeClr>
          </a:solidFill>
          <a:ln>
            <a:solidFill>
              <a:schemeClr val="accent1">
                <a:shade val="15000"/>
                <a:alpha val="12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xmlns="" id="{34939B1F-E0AA-053B-31A5-C66C45BB1659}"/>
              </a:ext>
            </a:extLst>
          </p:cNvPr>
          <p:cNvSpPr/>
          <p:nvPr/>
        </p:nvSpPr>
        <p:spPr>
          <a:xfrm>
            <a:off x="7662514" y="2049051"/>
            <a:ext cx="811925" cy="260131"/>
          </a:xfrm>
          <a:custGeom>
            <a:avLst/>
            <a:gdLst>
              <a:gd name="connsiteX0" fmla="*/ 0 w 811925"/>
              <a:gd name="connsiteY0" fmla="*/ 0 h 260131"/>
              <a:gd name="connsiteX1" fmla="*/ 0 w 811925"/>
              <a:gd name="connsiteY1" fmla="*/ 228600 h 260131"/>
              <a:gd name="connsiteX2" fmla="*/ 811925 w 811925"/>
              <a:gd name="connsiteY2" fmla="*/ 260131 h 260131"/>
              <a:gd name="connsiteX3" fmla="*/ 804042 w 811925"/>
              <a:gd name="connsiteY3" fmla="*/ 23649 h 260131"/>
              <a:gd name="connsiteX4" fmla="*/ 0 w 811925"/>
              <a:gd name="connsiteY4" fmla="*/ 0 h 26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925" h="260131">
                <a:moveTo>
                  <a:pt x="0" y="0"/>
                </a:moveTo>
                <a:lnTo>
                  <a:pt x="0" y="228600"/>
                </a:lnTo>
                <a:lnTo>
                  <a:pt x="811925" y="260131"/>
                </a:lnTo>
                <a:lnTo>
                  <a:pt x="804042" y="23649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41000"/>
            </a:srgbClr>
          </a:solidFill>
          <a:ln>
            <a:solidFill>
              <a:schemeClr val="accent1">
                <a:shade val="15000"/>
                <a:alpha val="44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531CD21A-102B-9DF1-9EF0-FF56C311FCF7}"/>
              </a:ext>
            </a:extLst>
          </p:cNvPr>
          <p:cNvSpPr/>
          <p:nvPr/>
        </p:nvSpPr>
        <p:spPr>
          <a:xfrm>
            <a:off x="4817806" y="2399071"/>
            <a:ext cx="2281084" cy="3342968"/>
          </a:xfrm>
          <a:custGeom>
            <a:avLst/>
            <a:gdLst>
              <a:gd name="connsiteX0" fmla="*/ 324465 w 2281084"/>
              <a:gd name="connsiteY0" fmla="*/ 39329 h 3342968"/>
              <a:gd name="connsiteX1" fmla="*/ 0 w 2281084"/>
              <a:gd name="connsiteY1" fmla="*/ 3028335 h 3342968"/>
              <a:gd name="connsiteX2" fmla="*/ 875071 w 2281084"/>
              <a:gd name="connsiteY2" fmla="*/ 3057832 h 3342968"/>
              <a:gd name="connsiteX3" fmla="*/ 875071 w 2281084"/>
              <a:gd name="connsiteY3" fmla="*/ 3342968 h 3342968"/>
              <a:gd name="connsiteX4" fmla="*/ 2281084 w 2281084"/>
              <a:gd name="connsiteY4" fmla="*/ 3293806 h 3342968"/>
              <a:gd name="connsiteX5" fmla="*/ 2271252 w 2281084"/>
              <a:gd name="connsiteY5" fmla="*/ 3028335 h 3342968"/>
              <a:gd name="connsiteX6" fmla="*/ 2054942 w 2281084"/>
              <a:gd name="connsiteY6" fmla="*/ 3018503 h 3342968"/>
              <a:gd name="connsiteX7" fmla="*/ 2025446 w 2281084"/>
              <a:gd name="connsiteY7" fmla="*/ 0 h 3342968"/>
              <a:gd name="connsiteX8" fmla="*/ 324465 w 2281084"/>
              <a:gd name="connsiteY8" fmla="*/ 39329 h 334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1084" h="3342968">
                <a:moveTo>
                  <a:pt x="324465" y="39329"/>
                </a:moveTo>
                <a:lnTo>
                  <a:pt x="0" y="3028335"/>
                </a:lnTo>
                <a:lnTo>
                  <a:pt x="875071" y="3057832"/>
                </a:lnTo>
                <a:lnTo>
                  <a:pt x="875071" y="3342968"/>
                </a:lnTo>
                <a:lnTo>
                  <a:pt x="2281084" y="3293806"/>
                </a:lnTo>
                <a:lnTo>
                  <a:pt x="2271252" y="3028335"/>
                </a:lnTo>
                <a:lnTo>
                  <a:pt x="2054942" y="3018503"/>
                </a:lnTo>
                <a:lnTo>
                  <a:pt x="2025446" y="0"/>
                </a:lnTo>
                <a:lnTo>
                  <a:pt x="324465" y="39329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xmlns="" id="{340474F4-B14A-260A-B7EE-9323A2745647}"/>
              </a:ext>
            </a:extLst>
          </p:cNvPr>
          <p:cNvSpPr/>
          <p:nvPr/>
        </p:nvSpPr>
        <p:spPr>
          <a:xfrm>
            <a:off x="7659329" y="2025445"/>
            <a:ext cx="796413" cy="255639"/>
          </a:xfrm>
          <a:custGeom>
            <a:avLst/>
            <a:gdLst>
              <a:gd name="connsiteX0" fmla="*/ 19665 w 796413"/>
              <a:gd name="connsiteY0" fmla="*/ 0 h 255639"/>
              <a:gd name="connsiteX1" fmla="*/ 0 w 796413"/>
              <a:gd name="connsiteY1" fmla="*/ 235974 h 255639"/>
              <a:gd name="connsiteX2" fmla="*/ 796413 w 796413"/>
              <a:gd name="connsiteY2" fmla="*/ 255639 h 255639"/>
              <a:gd name="connsiteX3" fmla="*/ 796413 w 796413"/>
              <a:gd name="connsiteY3" fmla="*/ 39329 h 255639"/>
              <a:gd name="connsiteX4" fmla="*/ 19665 w 796413"/>
              <a:gd name="connsiteY4" fmla="*/ 0 h 25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413" h="255639">
                <a:moveTo>
                  <a:pt x="19665" y="0"/>
                </a:moveTo>
                <a:lnTo>
                  <a:pt x="0" y="235974"/>
                </a:lnTo>
                <a:lnTo>
                  <a:pt x="796413" y="255639"/>
                </a:lnTo>
                <a:lnTo>
                  <a:pt x="796413" y="39329"/>
                </a:lnTo>
                <a:lnTo>
                  <a:pt x="19665" y="0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xmlns="" id="{E07A96C6-6C22-689E-D38D-9384FCDFEAAE}"/>
              </a:ext>
            </a:extLst>
          </p:cNvPr>
          <p:cNvSpPr/>
          <p:nvPr/>
        </p:nvSpPr>
        <p:spPr>
          <a:xfrm>
            <a:off x="8868697" y="2684206"/>
            <a:ext cx="2143432" cy="3647768"/>
          </a:xfrm>
          <a:custGeom>
            <a:avLst/>
            <a:gdLst>
              <a:gd name="connsiteX0" fmla="*/ 0 w 2143432"/>
              <a:gd name="connsiteY0" fmla="*/ 29497 h 3647768"/>
              <a:gd name="connsiteX1" fmla="*/ 294968 w 2143432"/>
              <a:gd name="connsiteY1" fmla="*/ 1828800 h 3647768"/>
              <a:gd name="connsiteX2" fmla="*/ 1337187 w 2143432"/>
              <a:gd name="connsiteY2" fmla="*/ 1799304 h 3647768"/>
              <a:gd name="connsiteX3" fmla="*/ 1425677 w 2143432"/>
              <a:gd name="connsiteY3" fmla="*/ 2310581 h 3647768"/>
              <a:gd name="connsiteX4" fmla="*/ 698090 w 2143432"/>
              <a:gd name="connsiteY4" fmla="*/ 2330246 h 3647768"/>
              <a:gd name="connsiteX5" fmla="*/ 737419 w 2143432"/>
              <a:gd name="connsiteY5" fmla="*/ 2674375 h 3647768"/>
              <a:gd name="connsiteX6" fmla="*/ 993058 w 2143432"/>
              <a:gd name="connsiteY6" fmla="*/ 2674375 h 3647768"/>
              <a:gd name="connsiteX7" fmla="*/ 1199535 w 2143432"/>
              <a:gd name="connsiteY7" fmla="*/ 3647768 h 3647768"/>
              <a:gd name="connsiteX8" fmla="*/ 2143432 w 2143432"/>
              <a:gd name="connsiteY8" fmla="*/ 3628104 h 3647768"/>
              <a:gd name="connsiteX9" fmla="*/ 1258529 w 2143432"/>
              <a:gd name="connsiteY9" fmla="*/ 0 h 3647768"/>
              <a:gd name="connsiteX10" fmla="*/ 0 w 2143432"/>
              <a:gd name="connsiteY10" fmla="*/ 29497 h 364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3432" h="3647768">
                <a:moveTo>
                  <a:pt x="0" y="29497"/>
                </a:moveTo>
                <a:lnTo>
                  <a:pt x="294968" y="1828800"/>
                </a:lnTo>
                <a:lnTo>
                  <a:pt x="1337187" y="1799304"/>
                </a:lnTo>
                <a:lnTo>
                  <a:pt x="1425677" y="2310581"/>
                </a:lnTo>
                <a:lnTo>
                  <a:pt x="698090" y="2330246"/>
                </a:lnTo>
                <a:lnTo>
                  <a:pt x="737419" y="2674375"/>
                </a:lnTo>
                <a:lnTo>
                  <a:pt x="993058" y="2674375"/>
                </a:lnTo>
                <a:lnTo>
                  <a:pt x="1199535" y="3647768"/>
                </a:lnTo>
                <a:lnTo>
                  <a:pt x="2143432" y="3628104"/>
                </a:lnTo>
                <a:lnTo>
                  <a:pt x="1258529" y="0"/>
                </a:lnTo>
                <a:lnTo>
                  <a:pt x="0" y="29497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xmlns="" id="{B4168729-D2F3-237D-A5CD-9DFA6FBF60E9}"/>
              </a:ext>
            </a:extLst>
          </p:cNvPr>
          <p:cNvSpPr/>
          <p:nvPr/>
        </p:nvSpPr>
        <p:spPr>
          <a:xfrm>
            <a:off x="8406581" y="3224981"/>
            <a:ext cx="304800" cy="717754"/>
          </a:xfrm>
          <a:custGeom>
            <a:avLst/>
            <a:gdLst>
              <a:gd name="connsiteX0" fmla="*/ 0 w 304800"/>
              <a:gd name="connsiteY0" fmla="*/ 9832 h 717754"/>
              <a:gd name="connsiteX1" fmla="*/ 78658 w 304800"/>
              <a:gd name="connsiteY1" fmla="*/ 717754 h 717754"/>
              <a:gd name="connsiteX2" fmla="*/ 304800 w 304800"/>
              <a:gd name="connsiteY2" fmla="*/ 698090 h 717754"/>
              <a:gd name="connsiteX3" fmla="*/ 226142 w 304800"/>
              <a:gd name="connsiteY3" fmla="*/ 0 h 717754"/>
              <a:gd name="connsiteX4" fmla="*/ 0 w 304800"/>
              <a:gd name="connsiteY4" fmla="*/ 9832 h 71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717754">
                <a:moveTo>
                  <a:pt x="0" y="9832"/>
                </a:moveTo>
                <a:lnTo>
                  <a:pt x="78658" y="717754"/>
                </a:lnTo>
                <a:lnTo>
                  <a:pt x="304800" y="698090"/>
                </a:lnTo>
                <a:lnTo>
                  <a:pt x="226142" y="0"/>
                </a:lnTo>
                <a:lnTo>
                  <a:pt x="0" y="9832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xmlns="" id="{0AD8A6FE-8BA0-6D02-28A0-485D9DEE83D9}"/>
              </a:ext>
            </a:extLst>
          </p:cNvPr>
          <p:cNvSpPr/>
          <p:nvPr/>
        </p:nvSpPr>
        <p:spPr>
          <a:xfrm>
            <a:off x="7846142" y="4572000"/>
            <a:ext cx="363793" cy="1022555"/>
          </a:xfrm>
          <a:custGeom>
            <a:avLst/>
            <a:gdLst>
              <a:gd name="connsiteX0" fmla="*/ 0 w 363793"/>
              <a:gd name="connsiteY0" fmla="*/ 19665 h 1022555"/>
              <a:gd name="connsiteX1" fmla="*/ 49161 w 363793"/>
              <a:gd name="connsiteY1" fmla="*/ 1022555 h 1022555"/>
              <a:gd name="connsiteX2" fmla="*/ 363793 w 363793"/>
              <a:gd name="connsiteY2" fmla="*/ 1022555 h 1022555"/>
              <a:gd name="connsiteX3" fmla="*/ 294968 w 363793"/>
              <a:gd name="connsiteY3" fmla="*/ 0 h 1022555"/>
              <a:gd name="connsiteX4" fmla="*/ 0 w 363793"/>
              <a:gd name="connsiteY4" fmla="*/ 19665 h 1022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793" h="1022555">
                <a:moveTo>
                  <a:pt x="0" y="19665"/>
                </a:moveTo>
                <a:lnTo>
                  <a:pt x="49161" y="1022555"/>
                </a:lnTo>
                <a:lnTo>
                  <a:pt x="363793" y="1022555"/>
                </a:lnTo>
                <a:lnTo>
                  <a:pt x="294968" y="0"/>
                </a:lnTo>
                <a:lnTo>
                  <a:pt x="0" y="19665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9157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1425</Words>
  <Application>Microsoft Office PowerPoint</Application>
  <PresentationFormat>Произвольный</PresentationFormat>
  <Paragraphs>356</Paragraphs>
  <Slides>33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Индустриальный парк «Машзавод»</vt:lpstr>
      <vt:lpstr>« Индустриальный парк Машзавод » 56 лет опыта в машиностроении 1 200 единиц оборудования 14,87 Га территории 57 088 кв.м. зданий 15 резидентов 815 сотрудников</vt:lpstr>
      <vt:lpstr>Презентация PowerPoint</vt:lpstr>
      <vt:lpstr>Презентация PowerPoint</vt:lpstr>
      <vt:lpstr>                                                 О чем буду сегодня рассказывать:   1. Этапы развития индустриального парка « Машзавод » 2. Национальный проект, условия и текущие результаты 3. Резиденты индустриального парка « Машзавод » 4. Что получают резиденты индустриального парка « Машзавод » 5. Как мы видим будущее резидентов индустриального парка « Машзавод » </vt:lpstr>
      <vt:lpstr>Презентация PowerPoint</vt:lpstr>
      <vt:lpstr>Этапы развития индустриального парка  « Машзавод 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Национальный проект, условия и текущие результаты</vt:lpstr>
      <vt:lpstr>Презентация PowerPoint</vt:lpstr>
      <vt:lpstr>Презентация PowerPoint</vt:lpstr>
      <vt:lpstr>Резиденты  индустриального парка</vt:lpstr>
      <vt:lpstr>Презентация PowerPoint</vt:lpstr>
      <vt:lpstr>Что получают  резиденты парка?</vt:lpstr>
      <vt:lpstr>Преимущества – дают экономический или конкурентный эффект.  Возможности – открывают новые перспективы и пути развития  Удобства - упрощают текущую работу</vt:lpstr>
      <vt:lpstr>Преимущества</vt:lpstr>
      <vt:lpstr>Презентация PowerPoint</vt:lpstr>
      <vt:lpstr>Презентация PowerPoint</vt:lpstr>
      <vt:lpstr>Возможности</vt:lpstr>
      <vt:lpstr>Презентация PowerPoint</vt:lpstr>
      <vt:lpstr>Удобства</vt:lpstr>
      <vt:lpstr>Презентация PowerPoint</vt:lpstr>
      <vt:lpstr>Как мы видим будущее резидентов индустриального парка « Машзавод »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Индустриальный парк «Машзавод»</dc:title>
  <dc:creator>Валеев Артур</dc:creator>
  <cp:lastModifiedBy>User</cp:lastModifiedBy>
  <cp:revision>54</cp:revision>
  <dcterms:created xsi:type="dcterms:W3CDTF">2025-03-03T12:45:39Z</dcterms:created>
  <dcterms:modified xsi:type="dcterms:W3CDTF">2025-03-21T08:37:28Z</dcterms:modified>
</cp:coreProperties>
</file>